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68" r:id="rId5"/>
    <p:sldId id="256" r:id="rId6"/>
    <p:sldId id="269" r:id="rId7"/>
    <p:sldId id="270" r:id="rId8"/>
    <p:sldId id="271" r:id="rId9"/>
    <p:sldId id="272" r:id="rId10"/>
    <p:sldId id="282" r:id="rId11"/>
    <p:sldId id="273" r:id="rId12"/>
    <p:sldId id="274" r:id="rId13"/>
    <p:sldId id="275" r:id="rId14"/>
    <p:sldId id="276" r:id="rId15"/>
    <p:sldId id="277" r:id="rId16"/>
    <p:sldId id="278" r:id="rId17"/>
    <p:sldId id="279" r:id="rId18"/>
    <p:sldId id="280" r:id="rId19"/>
    <p:sldId id="281" r:id="rId20"/>
    <p:sldId id="285" r:id="rId21"/>
    <p:sldId id="286" r:id="rId22"/>
    <p:sldId id="28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7A592-A470-4A6F-8F77-EF01509B2384}" v="14" dt="2023-07-05T13:08:03.1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p:restoredTop sz="94674"/>
  </p:normalViewPr>
  <p:slideViewPr>
    <p:cSldViewPr snapToGrid="0">
      <p:cViewPr varScale="1">
        <p:scale>
          <a:sx n="55" d="100"/>
          <a:sy n="55" d="100"/>
        </p:scale>
        <p:origin x="9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arina Leeuwis" userId="5d0b93fc-5488-4330-a95a-206b3cfeb7fe" providerId="ADAL" clId="{1377A592-A470-4A6F-8F77-EF01509B2384}"/>
    <pc:docChg chg="undo custSel delSld modSld sldOrd">
      <pc:chgData name="Catharina Leeuwis" userId="5d0b93fc-5488-4330-a95a-206b3cfeb7fe" providerId="ADAL" clId="{1377A592-A470-4A6F-8F77-EF01509B2384}" dt="2023-07-05T13:08:38.960" v="5915" actId="14100"/>
      <pc:docMkLst>
        <pc:docMk/>
      </pc:docMkLst>
      <pc:sldChg chg="addSp delSp modSp mod">
        <pc:chgData name="Catharina Leeuwis" userId="5d0b93fc-5488-4330-a95a-206b3cfeb7fe" providerId="ADAL" clId="{1377A592-A470-4A6F-8F77-EF01509B2384}" dt="2023-07-05T13:06:15.596" v="5904" actId="14100"/>
        <pc:sldMkLst>
          <pc:docMk/>
          <pc:sldMk cId="0" sldId="256"/>
        </pc:sldMkLst>
        <pc:spChg chg="add del">
          <ac:chgData name="Catharina Leeuwis" userId="5d0b93fc-5488-4330-a95a-206b3cfeb7fe" providerId="ADAL" clId="{1377A592-A470-4A6F-8F77-EF01509B2384}" dt="2023-07-01T08:30:53.721" v="504" actId="22"/>
          <ac:spMkLst>
            <pc:docMk/>
            <pc:sldMk cId="0" sldId="256"/>
            <ac:spMk id="3" creationId="{98196908-643B-4D7F-3350-2C8024850762}"/>
          </ac:spMkLst>
        </pc:spChg>
        <pc:picChg chg="del">
          <ac:chgData name="Catharina Leeuwis" userId="5d0b93fc-5488-4330-a95a-206b3cfeb7fe" providerId="ADAL" clId="{1377A592-A470-4A6F-8F77-EF01509B2384}" dt="2023-07-01T08:29:53.443" v="502" actId="478"/>
          <ac:picMkLst>
            <pc:docMk/>
            <pc:sldMk cId="0" sldId="256"/>
            <ac:picMk id="5" creationId="{0A22F693-B768-5642-9E78-2F5D1187A96D}"/>
          </ac:picMkLst>
        </pc:picChg>
        <pc:picChg chg="add mod">
          <ac:chgData name="Catharina Leeuwis" userId="5d0b93fc-5488-4330-a95a-206b3cfeb7fe" providerId="ADAL" clId="{1377A592-A470-4A6F-8F77-EF01509B2384}" dt="2023-07-05T13:06:15.596" v="5904" actId="14100"/>
          <ac:picMkLst>
            <pc:docMk/>
            <pc:sldMk cId="0" sldId="256"/>
            <ac:picMk id="6" creationId="{4F184D1E-7F30-CEA1-AEFA-DC6FE8FE6CDD}"/>
          </ac:picMkLst>
        </pc:picChg>
      </pc:sldChg>
      <pc:sldChg chg="modSp mod">
        <pc:chgData name="Catharina Leeuwis" userId="5d0b93fc-5488-4330-a95a-206b3cfeb7fe" providerId="ADAL" clId="{1377A592-A470-4A6F-8F77-EF01509B2384}" dt="2023-07-01T08:29:43.135" v="501" actId="6549"/>
        <pc:sldMkLst>
          <pc:docMk/>
          <pc:sldMk cId="2628772694" sldId="268"/>
        </pc:sldMkLst>
        <pc:spChg chg="mod">
          <ac:chgData name="Catharina Leeuwis" userId="5d0b93fc-5488-4330-a95a-206b3cfeb7fe" providerId="ADAL" clId="{1377A592-A470-4A6F-8F77-EF01509B2384}" dt="2023-07-01T08:29:43.135" v="501" actId="6549"/>
          <ac:spMkLst>
            <pc:docMk/>
            <pc:sldMk cId="2628772694" sldId="268"/>
            <ac:spMk id="2" creationId="{34B90F57-1F5E-42FA-A026-29360058135F}"/>
          </ac:spMkLst>
        </pc:spChg>
      </pc:sldChg>
      <pc:sldChg chg="modSp mod">
        <pc:chgData name="Catharina Leeuwis" userId="5d0b93fc-5488-4330-a95a-206b3cfeb7fe" providerId="ADAL" clId="{1377A592-A470-4A6F-8F77-EF01509B2384}" dt="2023-07-01T09:54:15.016" v="5895" actId="20577"/>
        <pc:sldMkLst>
          <pc:docMk/>
          <pc:sldMk cId="719976168" sldId="269"/>
        </pc:sldMkLst>
        <pc:spChg chg="mod">
          <ac:chgData name="Catharina Leeuwis" userId="5d0b93fc-5488-4330-a95a-206b3cfeb7fe" providerId="ADAL" clId="{1377A592-A470-4A6F-8F77-EF01509B2384}" dt="2023-07-01T09:54:15.016" v="5895" actId="20577"/>
          <ac:spMkLst>
            <pc:docMk/>
            <pc:sldMk cId="719976168" sldId="269"/>
            <ac:spMk id="125" creationId="{00000000-0000-0000-0000-000000000000}"/>
          </ac:spMkLst>
        </pc:spChg>
      </pc:sldChg>
      <pc:sldChg chg="addSp delSp modSp mod">
        <pc:chgData name="Catharina Leeuwis" userId="5d0b93fc-5488-4330-a95a-206b3cfeb7fe" providerId="ADAL" clId="{1377A592-A470-4A6F-8F77-EF01509B2384}" dt="2023-07-05T13:08:38.960" v="5915" actId="14100"/>
        <pc:sldMkLst>
          <pc:docMk/>
          <pc:sldMk cId="516127968" sldId="270"/>
        </pc:sldMkLst>
        <pc:picChg chg="del">
          <ac:chgData name="Catharina Leeuwis" userId="5d0b93fc-5488-4330-a95a-206b3cfeb7fe" providerId="ADAL" clId="{1377A592-A470-4A6F-8F77-EF01509B2384}" dt="2023-07-01T08:32:46.304" v="532" actId="478"/>
          <ac:picMkLst>
            <pc:docMk/>
            <pc:sldMk cId="516127968" sldId="270"/>
            <ac:picMk id="3" creationId="{5C1ED303-669E-3348-980A-5747F2508E40}"/>
          </ac:picMkLst>
        </pc:picChg>
        <pc:picChg chg="add mod">
          <ac:chgData name="Catharina Leeuwis" userId="5d0b93fc-5488-4330-a95a-206b3cfeb7fe" providerId="ADAL" clId="{1377A592-A470-4A6F-8F77-EF01509B2384}" dt="2023-07-05T13:08:38.960" v="5915" actId="14100"/>
          <ac:picMkLst>
            <pc:docMk/>
            <pc:sldMk cId="516127968" sldId="270"/>
            <ac:picMk id="3" creationId="{969C44E2-B0CB-720A-C423-8C698986CED7}"/>
          </ac:picMkLst>
        </pc:picChg>
        <pc:picChg chg="add del mod">
          <ac:chgData name="Catharina Leeuwis" userId="5d0b93fc-5488-4330-a95a-206b3cfeb7fe" providerId="ADAL" clId="{1377A592-A470-4A6F-8F77-EF01509B2384}" dt="2023-07-05T13:07:34.350" v="5905" actId="478"/>
          <ac:picMkLst>
            <pc:docMk/>
            <pc:sldMk cId="516127968" sldId="270"/>
            <ac:picMk id="4" creationId="{9E2C29C0-6E6C-A9A0-21EC-2E6BACD8A1A3}"/>
          </ac:picMkLst>
        </pc:picChg>
      </pc:sldChg>
      <pc:sldChg chg="modSp mod modNotesTx">
        <pc:chgData name="Catharina Leeuwis" userId="5d0b93fc-5488-4330-a95a-206b3cfeb7fe" providerId="ADAL" clId="{1377A592-A470-4A6F-8F77-EF01509B2384}" dt="2023-07-01T08:57:09.945" v="1241" actId="6549"/>
        <pc:sldMkLst>
          <pc:docMk/>
          <pc:sldMk cId="686590908" sldId="271"/>
        </pc:sldMkLst>
        <pc:spChg chg="mod">
          <ac:chgData name="Catharina Leeuwis" userId="5d0b93fc-5488-4330-a95a-206b3cfeb7fe" providerId="ADAL" clId="{1377A592-A470-4A6F-8F77-EF01509B2384}" dt="2023-07-01T08:52:06.103" v="638" actId="20577"/>
          <ac:spMkLst>
            <pc:docMk/>
            <pc:sldMk cId="686590908" sldId="271"/>
            <ac:spMk id="3" creationId="{C99162BC-1DC0-4D89-89C4-8CFFD50C5A97}"/>
          </ac:spMkLst>
        </pc:spChg>
        <pc:spChg chg="mod">
          <ac:chgData name="Catharina Leeuwis" userId="5d0b93fc-5488-4330-a95a-206b3cfeb7fe" providerId="ADAL" clId="{1377A592-A470-4A6F-8F77-EF01509B2384}" dt="2023-07-01T08:51:37.823" v="616" actId="403"/>
          <ac:spMkLst>
            <pc:docMk/>
            <pc:sldMk cId="686590908" sldId="271"/>
            <ac:spMk id="130" creationId="{00000000-0000-0000-0000-000000000000}"/>
          </ac:spMkLst>
        </pc:spChg>
      </pc:sldChg>
      <pc:sldChg chg="addSp delSp modSp mod modNotesTx">
        <pc:chgData name="Catharina Leeuwis" userId="5d0b93fc-5488-4330-a95a-206b3cfeb7fe" providerId="ADAL" clId="{1377A592-A470-4A6F-8F77-EF01509B2384}" dt="2023-07-01T09:40:33.533" v="4731" actId="14100"/>
        <pc:sldMkLst>
          <pc:docMk/>
          <pc:sldMk cId="1098333133" sldId="272"/>
        </pc:sldMkLst>
        <pc:spChg chg="mod">
          <ac:chgData name="Catharina Leeuwis" userId="5d0b93fc-5488-4330-a95a-206b3cfeb7fe" providerId="ADAL" clId="{1377A592-A470-4A6F-8F77-EF01509B2384}" dt="2023-07-01T08:52:45.732" v="678" actId="20577"/>
          <ac:spMkLst>
            <pc:docMk/>
            <pc:sldMk cId="1098333133" sldId="272"/>
            <ac:spMk id="2" creationId="{AC1DE83C-33EE-404B-BA2F-D3904101AD9D}"/>
          </ac:spMkLst>
        </pc:spChg>
        <pc:spChg chg="mod">
          <ac:chgData name="Catharina Leeuwis" userId="5d0b93fc-5488-4330-a95a-206b3cfeb7fe" providerId="ADAL" clId="{1377A592-A470-4A6F-8F77-EF01509B2384}" dt="2023-07-01T09:40:33.533" v="4731" actId="14100"/>
          <ac:spMkLst>
            <pc:docMk/>
            <pc:sldMk cId="1098333133" sldId="272"/>
            <ac:spMk id="136" creationId="{00000000-0000-0000-0000-000000000000}"/>
          </ac:spMkLst>
        </pc:spChg>
        <pc:picChg chg="add mod">
          <ac:chgData name="Catharina Leeuwis" userId="5d0b93fc-5488-4330-a95a-206b3cfeb7fe" providerId="ADAL" clId="{1377A592-A470-4A6F-8F77-EF01509B2384}" dt="2023-07-01T09:40:21.017" v="4730" actId="1076"/>
          <ac:picMkLst>
            <pc:docMk/>
            <pc:sldMk cId="1098333133" sldId="272"/>
            <ac:picMk id="4" creationId="{B7307108-3872-3BD4-AA57-6F6EE0C3BBC6}"/>
          </ac:picMkLst>
        </pc:picChg>
        <pc:picChg chg="del">
          <ac:chgData name="Catharina Leeuwis" userId="5d0b93fc-5488-4330-a95a-206b3cfeb7fe" providerId="ADAL" clId="{1377A592-A470-4A6F-8F77-EF01509B2384}" dt="2023-07-01T09:40:14.549" v="4726" actId="478"/>
          <ac:picMkLst>
            <pc:docMk/>
            <pc:sldMk cId="1098333133" sldId="272"/>
            <ac:picMk id="141" creationId="{00000000-0000-0000-0000-000000000000}"/>
          </ac:picMkLst>
        </pc:picChg>
      </pc:sldChg>
      <pc:sldChg chg="modSp mod modNotesTx">
        <pc:chgData name="Catharina Leeuwis" userId="5d0b93fc-5488-4330-a95a-206b3cfeb7fe" providerId="ADAL" clId="{1377A592-A470-4A6F-8F77-EF01509B2384}" dt="2023-07-01T09:48:00.521" v="5653" actId="20577"/>
        <pc:sldMkLst>
          <pc:docMk/>
          <pc:sldMk cId="333396888" sldId="273"/>
        </pc:sldMkLst>
        <pc:spChg chg="mod">
          <ac:chgData name="Catharina Leeuwis" userId="5d0b93fc-5488-4330-a95a-206b3cfeb7fe" providerId="ADAL" clId="{1377A592-A470-4A6F-8F77-EF01509B2384}" dt="2023-07-01T08:55:12.841" v="936" actId="6549"/>
          <ac:spMkLst>
            <pc:docMk/>
            <pc:sldMk cId="333396888" sldId="273"/>
            <ac:spMk id="3" creationId="{5F3C073A-7415-4113-86FD-1DBD6BA6B6DA}"/>
          </ac:spMkLst>
        </pc:spChg>
        <pc:spChg chg="mod">
          <ac:chgData name="Catharina Leeuwis" userId="5d0b93fc-5488-4330-a95a-206b3cfeb7fe" providerId="ADAL" clId="{1377A592-A470-4A6F-8F77-EF01509B2384}" dt="2023-07-01T08:54:00.548" v="805" actId="20577"/>
          <ac:spMkLst>
            <pc:docMk/>
            <pc:sldMk cId="333396888" sldId="273"/>
            <ac:spMk id="136" creationId="{00000000-0000-0000-0000-000000000000}"/>
          </ac:spMkLst>
        </pc:spChg>
        <pc:picChg chg="mod">
          <ac:chgData name="Catharina Leeuwis" userId="5d0b93fc-5488-4330-a95a-206b3cfeb7fe" providerId="ADAL" clId="{1377A592-A470-4A6F-8F77-EF01509B2384}" dt="2023-07-01T08:54:12.976" v="831" actId="1076"/>
          <ac:picMkLst>
            <pc:docMk/>
            <pc:sldMk cId="333396888" sldId="273"/>
            <ac:picMk id="2" creationId="{4F2396D6-13C6-44BB-BB5F-93DBBA36A301}"/>
          </ac:picMkLst>
        </pc:picChg>
      </pc:sldChg>
      <pc:sldChg chg="addSp delSp modSp mod">
        <pc:chgData name="Catharina Leeuwis" userId="5d0b93fc-5488-4330-a95a-206b3cfeb7fe" providerId="ADAL" clId="{1377A592-A470-4A6F-8F77-EF01509B2384}" dt="2023-07-01T09:27:18.831" v="4137" actId="1076"/>
        <pc:sldMkLst>
          <pc:docMk/>
          <pc:sldMk cId="2650220002" sldId="274"/>
        </pc:sldMkLst>
        <pc:spChg chg="mod">
          <ac:chgData name="Catharina Leeuwis" userId="5d0b93fc-5488-4330-a95a-206b3cfeb7fe" providerId="ADAL" clId="{1377A592-A470-4A6F-8F77-EF01509B2384}" dt="2023-07-01T09:00:48.862" v="1743" actId="115"/>
          <ac:spMkLst>
            <pc:docMk/>
            <pc:sldMk cId="2650220002" sldId="274"/>
            <ac:spMk id="12" creationId="{5D9FEA20-97A9-4AE7-80A8-325CFEE09E89}"/>
          </ac:spMkLst>
        </pc:spChg>
        <pc:spChg chg="mod">
          <ac:chgData name="Catharina Leeuwis" userId="5d0b93fc-5488-4330-a95a-206b3cfeb7fe" providerId="ADAL" clId="{1377A592-A470-4A6F-8F77-EF01509B2384}" dt="2023-07-01T09:03:51.424" v="1937" actId="115"/>
          <ac:spMkLst>
            <pc:docMk/>
            <pc:sldMk cId="2650220002" sldId="274"/>
            <ac:spMk id="166" creationId="{00000000-0000-0000-0000-000000000000}"/>
          </ac:spMkLst>
        </pc:spChg>
        <pc:picChg chg="add mod">
          <ac:chgData name="Catharina Leeuwis" userId="5d0b93fc-5488-4330-a95a-206b3cfeb7fe" providerId="ADAL" clId="{1377A592-A470-4A6F-8F77-EF01509B2384}" dt="2023-07-01T09:27:18.831" v="4137" actId="1076"/>
          <ac:picMkLst>
            <pc:docMk/>
            <pc:sldMk cId="2650220002" sldId="274"/>
            <ac:picMk id="3" creationId="{C3540394-4E7D-301F-C7C4-CE88B492A2D0}"/>
          </ac:picMkLst>
        </pc:picChg>
        <pc:picChg chg="del">
          <ac:chgData name="Catharina Leeuwis" userId="5d0b93fc-5488-4330-a95a-206b3cfeb7fe" providerId="ADAL" clId="{1377A592-A470-4A6F-8F77-EF01509B2384}" dt="2023-07-01T09:27:14.957" v="4133" actId="478"/>
          <ac:picMkLst>
            <pc:docMk/>
            <pc:sldMk cId="2650220002" sldId="274"/>
            <ac:picMk id="4" creationId="{E47D7F3D-F804-48B4-9DC8-C7F48E60FDFE}"/>
          </ac:picMkLst>
        </pc:picChg>
      </pc:sldChg>
      <pc:sldChg chg="addSp delSp modSp mod modNotesTx">
        <pc:chgData name="Catharina Leeuwis" userId="5d0b93fc-5488-4330-a95a-206b3cfeb7fe" providerId="ADAL" clId="{1377A592-A470-4A6F-8F77-EF01509B2384}" dt="2023-07-01T09:12:11.148" v="2644" actId="313"/>
        <pc:sldMkLst>
          <pc:docMk/>
          <pc:sldMk cId="1812323937" sldId="275"/>
        </pc:sldMkLst>
        <pc:spChg chg="mod">
          <ac:chgData name="Catharina Leeuwis" userId="5d0b93fc-5488-4330-a95a-206b3cfeb7fe" providerId="ADAL" clId="{1377A592-A470-4A6F-8F77-EF01509B2384}" dt="2023-07-01T09:07:04.261" v="2436" actId="14100"/>
          <ac:spMkLst>
            <pc:docMk/>
            <pc:sldMk cId="1812323937" sldId="275"/>
            <ac:spMk id="2" creationId="{50AD8BB0-DB8E-4DE6-8250-3AA76E2B7B48}"/>
          </ac:spMkLst>
        </pc:spChg>
        <pc:picChg chg="add mod">
          <ac:chgData name="Catharina Leeuwis" userId="5d0b93fc-5488-4330-a95a-206b3cfeb7fe" providerId="ADAL" clId="{1377A592-A470-4A6F-8F77-EF01509B2384}" dt="2023-07-01T09:09:06.869" v="2443" actId="1076"/>
          <ac:picMkLst>
            <pc:docMk/>
            <pc:sldMk cId="1812323937" sldId="275"/>
            <ac:picMk id="4" creationId="{24E06527-143E-4A08-62A7-DC0BB34991A1}"/>
          </ac:picMkLst>
        </pc:picChg>
        <pc:picChg chg="del mod">
          <ac:chgData name="Catharina Leeuwis" userId="5d0b93fc-5488-4330-a95a-206b3cfeb7fe" providerId="ADAL" clId="{1377A592-A470-4A6F-8F77-EF01509B2384}" dt="2023-07-01T09:08:57.416" v="2437" actId="478"/>
          <ac:picMkLst>
            <pc:docMk/>
            <pc:sldMk cId="1812323937" sldId="275"/>
            <ac:picMk id="6" creationId="{FF180477-F1F9-4D04-8238-E087044CE319}"/>
          </ac:picMkLst>
        </pc:picChg>
      </pc:sldChg>
      <pc:sldChg chg="addSp delSp modSp mod modNotesTx">
        <pc:chgData name="Catharina Leeuwis" userId="5d0b93fc-5488-4330-a95a-206b3cfeb7fe" providerId="ADAL" clId="{1377A592-A470-4A6F-8F77-EF01509B2384}" dt="2023-07-01T09:21:07.430" v="3968" actId="20577"/>
        <pc:sldMkLst>
          <pc:docMk/>
          <pc:sldMk cId="3738204455" sldId="276"/>
        </pc:sldMkLst>
        <pc:spChg chg="mod">
          <ac:chgData name="Catharina Leeuwis" userId="5d0b93fc-5488-4330-a95a-206b3cfeb7fe" providerId="ADAL" clId="{1377A592-A470-4A6F-8F77-EF01509B2384}" dt="2023-07-01T09:17:16.238" v="3166" actId="115"/>
          <ac:spMkLst>
            <pc:docMk/>
            <pc:sldMk cId="3738204455" sldId="276"/>
            <ac:spMk id="2" creationId="{272EA0E2-16AF-445C-A9E8-7F819E6B91D0}"/>
          </ac:spMkLst>
        </pc:spChg>
        <pc:picChg chg="add mod">
          <ac:chgData name="Catharina Leeuwis" userId="5d0b93fc-5488-4330-a95a-206b3cfeb7fe" providerId="ADAL" clId="{1377A592-A470-4A6F-8F77-EF01509B2384}" dt="2023-07-01T09:16:54.402" v="3165" actId="1076"/>
          <ac:picMkLst>
            <pc:docMk/>
            <pc:sldMk cId="3738204455" sldId="276"/>
            <ac:picMk id="4" creationId="{18BF8128-0CBF-250A-3BE9-D5CE8D2B8DE9}"/>
          </ac:picMkLst>
        </pc:picChg>
        <pc:picChg chg="del">
          <ac:chgData name="Catharina Leeuwis" userId="5d0b93fc-5488-4330-a95a-206b3cfeb7fe" providerId="ADAL" clId="{1377A592-A470-4A6F-8F77-EF01509B2384}" dt="2023-07-01T09:16:45.649" v="3159" actId="478"/>
          <ac:picMkLst>
            <pc:docMk/>
            <pc:sldMk cId="3738204455" sldId="276"/>
            <ac:picMk id="5" creationId="{E2080FD3-4D70-430E-94CD-42AC7AD41081}"/>
          </ac:picMkLst>
        </pc:picChg>
      </pc:sldChg>
      <pc:sldChg chg="addSp delSp modSp mod modNotesTx">
        <pc:chgData name="Catharina Leeuwis" userId="5d0b93fc-5488-4330-a95a-206b3cfeb7fe" providerId="ADAL" clId="{1377A592-A470-4A6F-8F77-EF01509B2384}" dt="2023-07-01T09:41:57.999" v="4741" actId="1076"/>
        <pc:sldMkLst>
          <pc:docMk/>
          <pc:sldMk cId="2918734829" sldId="277"/>
        </pc:sldMkLst>
        <pc:spChg chg="mod">
          <ac:chgData name="Catharina Leeuwis" userId="5d0b93fc-5488-4330-a95a-206b3cfeb7fe" providerId="ADAL" clId="{1377A592-A470-4A6F-8F77-EF01509B2384}" dt="2023-07-01T09:41:51.251" v="4738" actId="14100"/>
          <ac:spMkLst>
            <pc:docMk/>
            <pc:sldMk cId="2918734829" sldId="277"/>
            <ac:spMk id="2" creationId="{B83B7DF7-C02D-4581-8F0E-25CB28EFB87E}"/>
          </ac:spMkLst>
        </pc:spChg>
        <pc:spChg chg="mod">
          <ac:chgData name="Catharina Leeuwis" userId="5d0b93fc-5488-4330-a95a-206b3cfeb7fe" providerId="ADAL" clId="{1377A592-A470-4A6F-8F77-EF01509B2384}" dt="2023-07-01T09:22:07.022" v="4038" actId="20577"/>
          <ac:spMkLst>
            <pc:docMk/>
            <pc:sldMk cId="2918734829" sldId="277"/>
            <ac:spMk id="156" creationId="{00000000-0000-0000-0000-000000000000}"/>
          </ac:spMkLst>
        </pc:spChg>
        <pc:picChg chg="del">
          <ac:chgData name="Catharina Leeuwis" userId="5d0b93fc-5488-4330-a95a-206b3cfeb7fe" providerId="ADAL" clId="{1377A592-A470-4A6F-8F77-EF01509B2384}" dt="2023-07-01T09:41:40.151" v="4732" actId="478"/>
          <ac:picMkLst>
            <pc:docMk/>
            <pc:sldMk cId="2918734829" sldId="277"/>
            <ac:picMk id="3" creationId="{DE18C761-AD26-4DD7-9784-0129356F8EF9}"/>
          </ac:picMkLst>
        </pc:picChg>
        <pc:picChg chg="add mod">
          <ac:chgData name="Catharina Leeuwis" userId="5d0b93fc-5488-4330-a95a-206b3cfeb7fe" providerId="ADAL" clId="{1377A592-A470-4A6F-8F77-EF01509B2384}" dt="2023-07-01T09:41:57.999" v="4741" actId="1076"/>
          <ac:picMkLst>
            <pc:docMk/>
            <pc:sldMk cId="2918734829" sldId="277"/>
            <ac:picMk id="5" creationId="{BCD5C642-E8B7-C784-9FD9-F18903FA8AE8}"/>
          </ac:picMkLst>
        </pc:picChg>
      </pc:sldChg>
      <pc:sldChg chg="modSp mod modNotesTx">
        <pc:chgData name="Catharina Leeuwis" userId="5d0b93fc-5488-4330-a95a-206b3cfeb7fe" providerId="ADAL" clId="{1377A592-A470-4A6F-8F77-EF01509B2384}" dt="2023-07-01T09:28:05.550" v="4157" actId="20577"/>
        <pc:sldMkLst>
          <pc:docMk/>
          <pc:sldMk cId="3723147492" sldId="278"/>
        </pc:sldMkLst>
        <pc:spChg chg="mod">
          <ac:chgData name="Catharina Leeuwis" userId="5d0b93fc-5488-4330-a95a-206b3cfeb7fe" providerId="ADAL" clId="{1377A592-A470-4A6F-8F77-EF01509B2384}" dt="2023-07-01T09:27:50.934" v="4145" actId="20577"/>
          <ac:spMkLst>
            <pc:docMk/>
            <pc:sldMk cId="3723147492" sldId="278"/>
            <ac:spMk id="5" creationId="{22493AA4-4B51-4C44-9E87-02C44CF47BC3}"/>
          </ac:spMkLst>
        </pc:spChg>
      </pc:sldChg>
      <pc:sldChg chg="modSp mod modNotesTx">
        <pc:chgData name="Catharina Leeuwis" userId="5d0b93fc-5488-4330-a95a-206b3cfeb7fe" providerId="ADAL" clId="{1377A592-A470-4A6F-8F77-EF01509B2384}" dt="2023-07-01T09:30:29.495" v="4395" actId="20577"/>
        <pc:sldMkLst>
          <pc:docMk/>
          <pc:sldMk cId="727255071" sldId="279"/>
        </pc:sldMkLst>
        <pc:spChg chg="mod">
          <ac:chgData name="Catharina Leeuwis" userId="5d0b93fc-5488-4330-a95a-206b3cfeb7fe" providerId="ADAL" clId="{1377A592-A470-4A6F-8F77-EF01509B2384}" dt="2023-07-01T09:28:51.014" v="4191" actId="20577"/>
          <ac:spMkLst>
            <pc:docMk/>
            <pc:sldMk cId="727255071" sldId="279"/>
            <ac:spMk id="174" creationId="{00000000-0000-0000-0000-000000000000}"/>
          </ac:spMkLst>
        </pc:spChg>
      </pc:sldChg>
      <pc:sldChg chg="addSp delSp modSp mod">
        <pc:chgData name="Catharina Leeuwis" userId="5d0b93fc-5488-4330-a95a-206b3cfeb7fe" providerId="ADAL" clId="{1377A592-A470-4A6F-8F77-EF01509B2384}" dt="2023-07-01T09:38:45.487" v="4725" actId="1076"/>
        <pc:sldMkLst>
          <pc:docMk/>
          <pc:sldMk cId="2115460651" sldId="280"/>
        </pc:sldMkLst>
        <pc:picChg chg="del">
          <ac:chgData name="Catharina Leeuwis" userId="5d0b93fc-5488-4330-a95a-206b3cfeb7fe" providerId="ADAL" clId="{1377A592-A470-4A6F-8F77-EF01509B2384}" dt="2023-07-01T09:38:29.751" v="4721" actId="478"/>
          <ac:picMkLst>
            <pc:docMk/>
            <pc:sldMk cId="2115460651" sldId="280"/>
            <ac:picMk id="2" creationId="{1CFE6309-2C6E-44C7-B3BF-71F58DDBD6BD}"/>
          </ac:picMkLst>
        </pc:picChg>
        <pc:picChg chg="add mod">
          <ac:chgData name="Catharina Leeuwis" userId="5d0b93fc-5488-4330-a95a-206b3cfeb7fe" providerId="ADAL" clId="{1377A592-A470-4A6F-8F77-EF01509B2384}" dt="2023-07-01T09:38:45.487" v="4725" actId="1076"/>
          <ac:picMkLst>
            <pc:docMk/>
            <pc:sldMk cId="2115460651" sldId="280"/>
            <ac:picMk id="4" creationId="{B49918A8-96BA-3227-7578-F42E734660A1}"/>
          </ac:picMkLst>
        </pc:picChg>
      </pc:sldChg>
      <pc:sldChg chg="addSp delSp modSp mod modNotesTx">
        <pc:chgData name="Catharina Leeuwis" userId="5d0b93fc-5488-4330-a95a-206b3cfeb7fe" providerId="ADAL" clId="{1377A592-A470-4A6F-8F77-EF01509B2384}" dt="2023-07-01T09:43:16.938" v="4754" actId="1076"/>
        <pc:sldMkLst>
          <pc:docMk/>
          <pc:sldMk cId="1168931946" sldId="281"/>
        </pc:sldMkLst>
        <pc:spChg chg="mod">
          <ac:chgData name="Catharina Leeuwis" userId="5d0b93fc-5488-4330-a95a-206b3cfeb7fe" providerId="ADAL" clId="{1377A592-A470-4A6F-8F77-EF01509B2384}" dt="2023-07-01T09:32:35.840" v="4449" actId="20577"/>
          <ac:spMkLst>
            <pc:docMk/>
            <pc:sldMk cId="1168931946" sldId="281"/>
            <ac:spMk id="5" creationId="{8828DEB7-C4B2-4C4D-9D34-52C338D51AB2}"/>
          </ac:spMkLst>
        </pc:spChg>
        <pc:picChg chg="del">
          <ac:chgData name="Catharina Leeuwis" userId="5d0b93fc-5488-4330-a95a-206b3cfeb7fe" providerId="ADAL" clId="{1377A592-A470-4A6F-8F77-EF01509B2384}" dt="2023-07-01T09:42:38.823" v="4742" actId="478"/>
          <ac:picMkLst>
            <pc:docMk/>
            <pc:sldMk cId="1168931946" sldId="281"/>
            <ac:picMk id="3" creationId="{279DE520-4D9A-46C4-9A41-39D905A47830}"/>
          </ac:picMkLst>
        </pc:picChg>
        <pc:picChg chg="add del mod">
          <ac:chgData name="Catharina Leeuwis" userId="5d0b93fc-5488-4330-a95a-206b3cfeb7fe" providerId="ADAL" clId="{1377A592-A470-4A6F-8F77-EF01509B2384}" dt="2023-07-01T09:43:10.503" v="4749" actId="478"/>
          <ac:picMkLst>
            <pc:docMk/>
            <pc:sldMk cId="1168931946" sldId="281"/>
            <ac:picMk id="4" creationId="{460DF441-907C-47A3-BA0B-02D84C869B0F}"/>
          </ac:picMkLst>
        </pc:picChg>
        <pc:picChg chg="add mod">
          <ac:chgData name="Catharina Leeuwis" userId="5d0b93fc-5488-4330-a95a-206b3cfeb7fe" providerId="ADAL" clId="{1377A592-A470-4A6F-8F77-EF01509B2384}" dt="2023-07-01T09:43:16.938" v="4754" actId="1076"/>
          <ac:picMkLst>
            <pc:docMk/>
            <pc:sldMk cId="1168931946" sldId="281"/>
            <ac:picMk id="7" creationId="{8BA2F660-F2A1-705E-FB56-0084F958B896}"/>
          </ac:picMkLst>
        </pc:picChg>
      </pc:sldChg>
      <pc:sldChg chg="addSp delSp modSp mod ord modNotesTx">
        <pc:chgData name="Catharina Leeuwis" userId="5d0b93fc-5488-4330-a95a-206b3cfeb7fe" providerId="ADAL" clId="{1377A592-A470-4A6F-8F77-EF01509B2384}" dt="2023-07-01T09:47:20.391" v="5512" actId="20577"/>
        <pc:sldMkLst>
          <pc:docMk/>
          <pc:sldMk cId="1085032321" sldId="282"/>
        </pc:sldMkLst>
        <pc:spChg chg="mod">
          <ac:chgData name="Catharina Leeuwis" userId="5d0b93fc-5488-4330-a95a-206b3cfeb7fe" providerId="ADAL" clId="{1377A592-A470-4A6F-8F77-EF01509B2384}" dt="2023-07-01T09:36:33.701" v="4713" actId="20577"/>
          <ac:spMkLst>
            <pc:docMk/>
            <pc:sldMk cId="1085032321" sldId="282"/>
            <ac:spMk id="5" creationId="{653C5EB8-A078-4A1E-B39C-A27D0B03037C}"/>
          </ac:spMkLst>
        </pc:spChg>
        <pc:spChg chg="mod">
          <ac:chgData name="Catharina Leeuwis" userId="5d0b93fc-5488-4330-a95a-206b3cfeb7fe" providerId="ADAL" clId="{1377A592-A470-4A6F-8F77-EF01509B2384}" dt="2023-07-01T09:36:15.123" v="4663" actId="20577"/>
          <ac:spMkLst>
            <pc:docMk/>
            <pc:sldMk cId="1085032321" sldId="282"/>
            <ac:spMk id="136" creationId="{00000000-0000-0000-0000-000000000000}"/>
          </ac:spMkLst>
        </pc:spChg>
        <pc:picChg chg="add mod">
          <ac:chgData name="Catharina Leeuwis" userId="5d0b93fc-5488-4330-a95a-206b3cfeb7fe" providerId="ADAL" clId="{1377A592-A470-4A6F-8F77-EF01509B2384}" dt="2023-07-01T09:37:33.388" v="4718" actId="1076"/>
          <ac:picMkLst>
            <pc:docMk/>
            <pc:sldMk cId="1085032321" sldId="282"/>
            <ac:picMk id="3" creationId="{60039D83-03AE-5447-907B-9B247D13B128}"/>
          </ac:picMkLst>
        </pc:picChg>
        <pc:picChg chg="del">
          <ac:chgData name="Catharina Leeuwis" userId="5d0b93fc-5488-4330-a95a-206b3cfeb7fe" providerId="ADAL" clId="{1377A592-A470-4A6F-8F77-EF01509B2384}" dt="2023-07-01T09:36:35.981" v="4714" actId="478"/>
          <ac:picMkLst>
            <pc:docMk/>
            <pc:sldMk cId="1085032321" sldId="282"/>
            <ac:picMk id="4" creationId="{C9B1D8A9-414B-410B-A436-75E6F4B9103F}"/>
          </ac:picMkLst>
        </pc:picChg>
      </pc:sldChg>
      <pc:sldChg chg="del modNotesTx">
        <pc:chgData name="Catharina Leeuwis" userId="5d0b93fc-5488-4330-a95a-206b3cfeb7fe" providerId="ADAL" clId="{1377A592-A470-4A6F-8F77-EF01509B2384}" dt="2023-07-01T09:43:47.533" v="4756" actId="47"/>
        <pc:sldMkLst>
          <pc:docMk/>
          <pc:sldMk cId="665463701" sldId="283"/>
        </pc:sldMkLst>
      </pc:sldChg>
      <pc:sldChg chg="del">
        <pc:chgData name="Catharina Leeuwis" userId="5d0b93fc-5488-4330-a95a-206b3cfeb7fe" providerId="ADAL" clId="{1377A592-A470-4A6F-8F77-EF01509B2384}" dt="2023-07-01T09:48:32.946" v="5654" actId="47"/>
        <pc:sldMkLst>
          <pc:docMk/>
          <pc:sldMk cId="1218325229" sldId="284"/>
        </pc:sldMkLst>
      </pc:sldChg>
      <pc:sldChg chg="modSp mod modNotesTx">
        <pc:chgData name="Catharina Leeuwis" userId="5d0b93fc-5488-4330-a95a-206b3cfeb7fe" providerId="ADAL" clId="{1377A592-A470-4A6F-8F77-EF01509B2384}" dt="2023-07-01T09:50:38.848" v="5707" actId="20577"/>
        <pc:sldMkLst>
          <pc:docMk/>
          <pc:sldMk cId="120215266" sldId="285"/>
        </pc:sldMkLst>
        <pc:spChg chg="mod">
          <ac:chgData name="Catharina Leeuwis" userId="5d0b93fc-5488-4330-a95a-206b3cfeb7fe" providerId="ADAL" clId="{1377A592-A470-4A6F-8F77-EF01509B2384}" dt="2023-07-01T09:49:30.887" v="5667" actId="14100"/>
          <ac:spMkLst>
            <pc:docMk/>
            <pc:sldMk cId="120215266" sldId="285"/>
            <ac:spMk id="5" creationId="{688DB747-3D23-4919-B788-EE0FBC8BC9E1}"/>
          </ac:spMkLst>
        </pc:spChg>
        <pc:picChg chg="mod">
          <ac:chgData name="Catharina Leeuwis" userId="5d0b93fc-5488-4330-a95a-206b3cfeb7fe" providerId="ADAL" clId="{1377A592-A470-4A6F-8F77-EF01509B2384}" dt="2023-07-01T09:49:36.990" v="5669" actId="1076"/>
          <ac:picMkLst>
            <pc:docMk/>
            <pc:sldMk cId="120215266" sldId="285"/>
            <ac:picMk id="6" creationId="{87F203F0-26B8-4C6F-B10C-AB255DC2933B}"/>
          </ac:picMkLst>
        </pc:picChg>
        <pc:picChg chg="mod">
          <ac:chgData name="Catharina Leeuwis" userId="5d0b93fc-5488-4330-a95a-206b3cfeb7fe" providerId="ADAL" clId="{1377A592-A470-4A6F-8F77-EF01509B2384}" dt="2023-07-01T09:49:33.817" v="5668" actId="1076"/>
          <ac:picMkLst>
            <pc:docMk/>
            <pc:sldMk cId="120215266" sldId="285"/>
            <ac:picMk id="8" creationId="{5770C038-E86B-43F3-988D-FC7C0F92DA31}"/>
          </ac:picMkLst>
        </pc:picChg>
      </pc:sldChg>
      <pc:sldChg chg="modSp mod modNotesTx">
        <pc:chgData name="Catharina Leeuwis" userId="5d0b93fc-5488-4330-a95a-206b3cfeb7fe" providerId="ADAL" clId="{1377A592-A470-4A6F-8F77-EF01509B2384}" dt="2023-07-01T09:51:36.308" v="5811" actId="6549"/>
        <pc:sldMkLst>
          <pc:docMk/>
          <pc:sldMk cId="3694055749" sldId="286"/>
        </pc:sldMkLst>
        <pc:spChg chg="mod">
          <ac:chgData name="Catharina Leeuwis" userId="5d0b93fc-5488-4330-a95a-206b3cfeb7fe" providerId="ADAL" clId="{1377A592-A470-4A6F-8F77-EF01509B2384}" dt="2023-07-01T09:51:19.918" v="5810" actId="20577"/>
          <ac:spMkLst>
            <pc:docMk/>
            <pc:sldMk cId="3694055749" sldId="286"/>
            <ac:spMk id="9" creationId="{A2062AA9-8D5A-4CDC-ACA8-FD5411585528}"/>
          </ac:spMkLst>
        </pc:spChg>
      </pc:sldChg>
      <pc:sldChg chg="addSp delSp modSp mod">
        <pc:chgData name="Catharina Leeuwis" userId="5d0b93fc-5488-4330-a95a-206b3cfeb7fe" providerId="ADAL" clId="{1377A592-A470-4A6F-8F77-EF01509B2384}" dt="2023-07-01T09:52:00.931" v="5818" actId="1076"/>
        <pc:sldMkLst>
          <pc:docMk/>
          <pc:sldMk cId="2643767217" sldId="287"/>
        </pc:sldMkLst>
        <pc:picChg chg="add mod">
          <ac:chgData name="Catharina Leeuwis" userId="5d0b93fc-5488-4330-a95a-206b3cfeb7fe" providerId="ADAL" clId="{1377A592-A470-4A6F-8F77-EF01509B2384}" dt="2023-07-01T09:52:00.931" v="5818" actId="1076"/>
          <ac:picMkLst>
            <pc:docMk/>
            <pc:sldMk cId="2643767217" sldId="287"/>
            <ac:picMk id="3" creationId="{E4F9EA57-6159-5734-9903-2B3BEE035215}"/>
          </ac:picMkLst>
        </pc:picChg>
        <pc:picChg chg="del">
          <ac:chgData name="Catharina Leeuwis" userId="5d0b93fc-5488-4330-a95a-206b3cfeb7fe" providerId="ADAL" clId="{1377A592-A470-4A6F-8F77-EF01509B2384}" dt="2023-07-01T09:51:52.164" v="5812" actId="478"/>
          <ac:picMkLst>
            <pc:docMk/>
            <pc:sldMk cId="2643767217" sldId="287"/>
            <ac:picMk id="5" creationId="{0A22F693-B768-5642-9E78-2F5D1187A96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sz="1000" baseline="0">
              <a:latin typeface="Arial" panose="020B0604020202020204" pitchFamily="34" charset="0"/>
            </a:endParaRPr>
          </a:p>
        </p:txBody>
      </p:sp>
    </p:spTree>
    <p:extLst>
      <p:ext uri="{BB962C8B-B14F-4D97-AF65-F5344CB8AC3E}">
        <p14:creationId xmlns:p14="http://schemas.microsoft.com/office/powerpoint/2010/main" val="2405738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Op de volgende dia meer toelichting</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Uiterlijk 1 april aanmelden</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Loting: in 2021 t/m 2023 deden 6 – 10 scholen mee aan de loting, meestal voor 1 klas binnen die school.</a:t>
            </a:r>
          </a:p>
        </p:txBody>
      </p:sp>
    </p:spTree>
    <p:extLst>
      <p:ext uri="{BB962C8B-B14F-4D97-AF65-F5344CB8AC3E}">
        <p14:creationId xmlns:p14="http://schemas.microsoft.com/office/powerpoint/2010/main" val="3392981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Scholen kunnen in de aanmeldperiode bepaalde dagen/tijden kiezen waarop ouders terecht kunnen om hun kind aan te melden. </a:t>
            </a: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Informatie hierover staat op de website van de school. De afspraak is dat elke school in ieder geval t/m 1 april nog gelegenheid geeft voor aanmelden. </a:t>
            </a:r>
          </a:p>
          <a:p>
            <a:endPar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endParaRP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Ouders nemen </a:t>
            </a:r>
            <a:r>
              <a:rPr kumimoji="0" lang="nl-NL" sz="1000" b="0" i="0" u="sng"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altijd </a:t>
            </a:r>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de ingevulde voorkeurslijst en de unieke code mee als zij hun kind willen aanmelden. </a:t>
            </a: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Aan te raden is om altijd meer keuzes in te vullen op de voorkeurslijst voor het geval dat de school moet loten. </a:t>
            </a: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Middelbare scholen vragen soms om ook een eigen aanmeldformulier van de school in te vullen</a:t>
            </a:r>
          </a:p>
          <a:p>
            <a:endPar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endParaRP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De middelbare school waar ouders hun kind aanmelden zorgt ervoor dat de voorkeuren in het computersysteem (OT) worden gezet.</a:t>
            </a:r>
          </a:p>
          <a:p>
            <a:endPar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endParaRP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Als ouders hun kind willen aanmelden op een school met een bijzondere inrichting, wijs hen dan op de website van de school of en wanneer de school vaardigheidstoetsen afneemt waar het kind aan mee moet doen. De uitslag van de selectietraining of auditie kan bepalend zijn voor het toelatingsbesluit.</a:t>
            </a:r>
            <a:b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br>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Er zijn ook scholen met een bijzonder lesaanbod (bv. grafisch, creatief, theater, tweetalig) die een opdracht of toets laten doen tijdens het aanmeldproces; de uitkomst van deze opdrachten en toetsen zijn niet bepalend voor een toelatingsbesluit maar geven wel inzicht of het lesaanbod van de school aansluit bij de verwachtingen en/of vaardigheden van de leerling. </a:t>
            </a:r>
          </a:p>
        </p:txBody>
      </p:sp>
    </p:spTree>
    <p:extLst>
      <p:ext uri="{BB962C8B-B14F-4D97-AF65-F5344CB8AC3E}">
        <p14:creationId xmlns:p14="http://schemas.microsoft.com/office/powerpoint/2010/main" val="137495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Het is belangrijk dat alle ouders hun kind in deze periode aanmelden, dus uiterlijk 1 april. </a:t>
            </a: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Doen zij dit niet, dan is het risico aanwezig dat hun kind niet terecht kan op de eerste school van voorkeur.</a:t>
            </a:r>
          </a:p>
          <a:p>
            <a:endPar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endParaRPr>
          </a:p>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Benadruk dat het niets uitmaakt of een ouder zijn/haar kind vroeg of laat binnen de aanmeldperiode op een middelbare school aanmeldt. Zolang het maar uiterlijk 1 april gebeurt.  Elk kind dat in de aanmeldperiode is aangemeld maakt evenveel kans op een plek op de school van voorkeur. </a:t>
            </a:r>
          </a:p>
          <a:p>
            <a:endPar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endParaRPr>
          </a:p>
          <a:p>
            <a:r>
              <a:rPr lang="nl-NL" sz="1000" b="0" dirty="0">
                <a:latin typeface="Arial" panose="020B0604020202020204" pitchFamily="34" charset="0"/>
                <a:cs typeface="Arial" panose="020B0604020202020204" pitchFamily="34" charset="0"/>
              </a:rPr>
              <a:t>Na 1 april kunnen leerlingen zich alleen nog aanmelden op scholen die nog plek hebben. Alle scholen mogen daarbij handelen op volgorde van aanmelding, er zijn geen extra lotingsmomenten meer gepland.</a:t>
            </a:r>
          </a:p>
          <a:p>
            <a:pPr marL="0" marR="0" lvl="0" indent="0" defTabSz="457200" eaLnBrk="1" fontAlgn="auto" latinLnBrk="0" hangingPunct="1">
              <a:lnSpc>
                <a:spcPct val="117999"/>
              </a:lnSpc>
              <a:spcBef>
                <a:spcPts val="0"/>
              </a:spcBef>
              <a:spcAft>
                <a:spcPts val="0"/>
              </a:spcAft>
              <a:buClrTx/>
              <a:buSzTx/>
              <a:buFontTx/>
              <a:buNone/>
              <a:tabLst/>
              <a:defRPr/>
            </a:pPr>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Na de centrale loting kunnen ouders en u op www.deoverstaproute.nl vinden welke scholen nog plek hebben. , zowel op de pagina voor scholen als op de pagina voor ouders.</a:t>
            </a:r>
          </a:p>
          <a:p>
            <a:pPr marL="0" marR="0" lvl="0" indent="0" defTabSz="457200" eaLnBrk="1" fontAlgn="auto" latinLnBrk="0" hangingPunct="1">
              <a:lnSpc>
                <a:spcPct val="117999"/>
              </a:lnSpc>
              <a:spcBef>
                <a:spcPts val="0"/>
              </a:spcBef>
              <a:spcAft>
                <a:spcPts val="0"/>
              </a:spcAft>
              <a:buClrTx/>
              <a:buSzTx/>
              <a:buFontTx/>
              <a:buNone/>
              <a:tabLst/>
              <a:defRPr/>
            </a:pPr>
            <a:endPar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nl-NL" sz="1000" b="0" dirty="0">
                <a:latin typeface="Arial" panose="020B0604020202020204" pitchFamily="34" charset="0"/>
                <a:cs typeface="Arial" panose="020B0604020202020204" pitchFamily="34" charset="0"/>
              </a:rPr>
              <a:t>In de regio van Koers VO zijn er tot nu toe altijd voldoende plekken op alle onderwijsniveaus beschikbaar, maar als ouders later komen met de aanmelding is wellicht de school </a:t>
            </a:r>
            <a:r>
              <a:rPr lang="nl-NL" sz="1000" b="0" u="sng" dirty="0">
                <a:latin typeface="Arial" panose="020B0604020202020204" pitchFamily="34" charset="0"/>
                <a:cs typeface="Arial" panose="020B0604020202020204" pitchFamily="34" charset="0"/>
              </a:rPr>
              <a:t>van voorkeur </a:t>
            </a:r>
            <a:r>
              <a:rPr lang="nl-NL" sz="1000" b="0" dirty="0">
                <a:latin typeface="Arial" panose="020B0604020202020204" pitchFamily="34" charset="0"/>
                <a:cs typeface="Arial" panose="020B0604020202020204" pitchFamily="34" charset="0"/>
              </a:rPr>
              <a:t>al vol. Dus benadruk dat iedereen zijn/haar kind uiterlijk 1 april aanmeldt op een middelbare school.</a:t>
            </a:r>
          </a:p>
          <a:p>
            <a:endParaRPr lang="nl-NL" sz="1000" b="0" dirty="0">
              <a:latin typeface="Arial" panose="020B0604020202020204" pitchFamily="34" charset="0"/>
              <a:cs typeface="Arial" panose="020B0604020202020204" pitchFamily="34" charset="0"/>
            </a:endParaRPr>
          </a:p>
          <a:p>
            <a:r>
              <a:rPr lang="nl-NL" sz="1000" b="0" dirty="0">
                <a:latin typeface="Arial" panose="020B0604020202020204" pitchFamily="34" charset="0"/>
                <a:cs typeface="Arial" panose="020B0604020202020204" pitchFamily="34" charset="0"/>
              </a:rPr>
              <a:t>Benoem nogmaals het belang van minstens 3 scholen aankruisen op de voorkeurslijst (bij vso-4: minstens 2). Als een kind uitgeloot wordt op de school van eerste voorkeur, heeft het voorrang op de 2</a:t>
            </a:r>
            <a:r>
              <a:rPr lang="nl-NL" sz="1000" b="0" baseline="30000" dirty="0">
                <a:latin typeface="Arial" panose="020B0604020202020204" pitchFamily="34" charset="0"/>
                <a:cs typeface="Arial" panose="020B0604020202020204" pitchFamily="34" charset="0"/>
              </a:rPr>
              <a:t>e</a:t>
            </a:r>
            <a:r>
              <a:rPr lang="nl-NL" sz="1000" b="0" dirty="0">
                <a:latin typeface="Arial" panose="020B0604020202020204" pitchFamily="34" charset="0"/>
                <a:cs typeface="Arial" panose="020B0604020202020204" pitchFamily="34" charset="0"/>
              </a:rPr>
              <a:t> school van voorkeur boven leerlingen die zich eventueel pas na de aanmeldperiode aanmelden.</a:t>
            </a:r>
          </a:p>
          <a:p>
            <a:endParaRPr lang="nl-NL" dirty="0"/>
          </a:p>
        </p:txBody>
      </p:sp>
    </p:spTree>
    <p:extLst>
      <p:ext uri="{BB962C8B-B14F-4D97-AF65-F5344CB8AC3E}">
        <p14:creationId xmlns:p14="http://schemas.microsoft.com/office/powerpoint/2010/main" val="2523754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De middelbare scholen sturen ouders een bericht over het toelatingsbesluit. Zij doen dit zo snel mogelijk, maar de wettelijk termijn is zes weken. </a:t>
            </a:r>
          </a:p>
          <a:p>
            <a:r>
              <a:rPr lang="nl-NL" sz="1000" dirty="0">
                <a:latin typeface="Arial" panose="020B0604020202020204" pitchFamily="34" charset="0"/>
                <a:cs typeface="Arial" panose="020B0604020202020204" pitchFamily="34" charset="0"/>
              </a:rPr>
              <a:t>Een groot deel van de leerlingen kan direct geplaatst worden. </a:t>
            </a:r>
          </a:p>
          <a:p>
            <a:r>
              <a:rPr lang="nl-NL" sz="1000" dirty="0">
                <a:latin typeface="Arial" panose="020B0604020202020204" pitchFamily="34" charset="0"/>
                <a:cs typeface="Arial" panose="020B0604020202020204" pitchFamily="34" charset="0"/>
              </a:rPr>
              <a:t>Een aantal scholen moet misschien loten.</a:t>
            </a:r>
          </a:p>
          <a:p>
            <a:r>
              <a:rPr lang="nl-NL" sz="1000" dirty="0">
                <a:latin typeface="Arial" panose="020B0604020202020204" pitchFamily="34" charset="0"/>
                <a:cs typeface="Arial" panose="020B0604020202020204" pitchFamily="34" charset="0"/>
              </a:rPr>
              <a:t>En voor een deel van de leerlingen geldt dat de school in het kader van zorgplicht eerst goed nagaat of ze de ondersteuning kunnen bieden. </a:t>
            </a:r>
          </a:p>
          <a:p>
            <a:r>
              <a:rPr lang="nl-NL" sz="1000" dirty="0">
                <a:latin typeface="Arial" panose="020B0604020202020204" pitchFamily="34" charset="0"/>
                <a:cs typeface="Arial" panose="020B0604020202020204" pitchFamily="34" charset="0"/>
              </a:rPr>
              <a:t>Hier mogen scholen 6 weken de tijd voor nemen (te verlengen tot 10 weken). Er is dan altijd tussendoor contact met ouders. </a:t>
            </a:r>
          </a:p>
          <a:p>
            <a:endParaRPr lang="nl-NL" dirty="0"/>
          </a:p>
        </p:txBody>
      </p:sp>
    </p:spTree>
    <p:extLst>
      <p:ext uri="{BB962C8B-B14F-4D97-AF65-F5344CB8AC3E}">
        <p14:creationId xmlns:p14="http://schemas.microsoft.com/office/powerpoint/2010/main" val="2028974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Er is in onze regio een centrale loting onder leiding van een notaris waaraan scholen meedoen die te maken hebben met overaanmelding</a:t>
            </a:r>
          </a:p>
          <a:p>
            <a:r>
              <a:rPr lang="nl-NL" sz="1000" dirty="0">
                <a:latin typeface="Arial" panose="020B0604020202020204" pitchFamily="34" charset="0"/>
                <a:cs typeface="Arial" panose="020B0604020202020204" pitchFamily="34" charset="0"/>
              </a:rPr>
              <a:t>(in 2021 – 2023 deden 6 - 10 scholen mee met de loting, meestal voor 1 klas binnen die school.)</a:t>
            </a:r>
          </a:p>
          <a:p>
            <a:endParaRPr lang="nl-NL" sz="1000" dirty="0">
              <a:latin typeface="Arial" panose="020B0604020202020204" pitchFamily="34" charset="0"/>
              <a:cs typeface="Arial" panose="020B0604020202020204" pitchFamily="34" charset="0"/>
            </a:endParaRPr>
          </a:p>
          <a:p>
            <a:pPr marL="0" marR="0" lvl="0" indent="0" algn="l" defTabSz="457200" eaLnBrk="1" fontAlgn="auto" latinLnBrk="0" hangingPunct="1">
              <a:lnSpc>
                <a:spcPct val="117999"/>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Als de loting is geweest horen ouders van de middelbare school of hun kind is geplaatst of uitgeloot. Kinderen die zijn uitgeloot komen bij deze school op een wachtlijst. Deze informatie komt ook anoniem op de website van de middelbare school (ouders krijgen een nummer van de school en op de website komt een lijst met nummers die zijn ingeloot en zijn uitgeloot).</a:t>
            </a:r>
          </a:p>
          <a:p>
            <a:pPr algn="l"/>
            <a:r>
              <a:rPr lang="nl-NL" sz="1000" dirty="0">
                <a:latin typeface="Arial" panose="020B0604020202020204" pitchFamily="34" charset="0"/>
                <a:cs typeface="Arial" panose="020B0604020202020204" pitchFamily="34" charset="0"/>
              </a:rPr>
              <a:t>Als er alsnog een plaats vrijkomt, wordt de leerling met het eerstvolgende nummer van de wachtlijst een plaats aangeboden. </a:t>
            </a:r>
          </a:p>
          <a:p>
            <a:pPr algn="l"/>
            <a:r>
              <a:rPr lang="nl-NL" sz="1000" dirty="0">
                <a:latin typeface="Arial" panose="020B0604020202020204" pitchFamily="34" charset="0"/>
                <a:cs typeface="Arial" panose="020B0604020202020204" pitchFamily="34" charset="0"/>
              </a:rPr>
              <a:t>Het dossier van het kind wordt automatisch, digitaal doorgegeven aan de volgende school op de voorkeurslijst (geeft u aan bij ouders dat zij dus bij voorkeur drie scholen op de voorkeurslijst noteren – en bij vso-4 minstens 2, zeker als de verwachting is dat de school gaat loten).</a:t>
            </a:r>
          </a:p>
          <a:p>
            <a:pPr algn="l"/>
            <a:r>
              <a:rPr lang="nl-NL" sz="1000" dirty="0">
                <a:latin typeface="Arial" panose="020B0604020202020204" pitchFamily="34" charset="0"/>
                <a:cs typeface="Arial" panose="020B0604020202020204" pitchFamily="34" charset="0"/>
              </a:rPr>
              <a:t>Ouders krijgen bericht als het dossier van hun kind wordt doorgegeven aan de volgende school van voorkeur. Zij gaan zelf naar deze middelbare school om hun kind daar aan te melden.</a:t>
            </a:r>
          </a:p>
          <a:p>
            <a:endParaRPr lang="nl-NL" sz="1000"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3298815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Deze informatie is vooral relevant als kinderen kiezen voor middelbare scholen buiten de regio van Koers VO.</a:t>
            </a:r>
          </a:p>
          <a:p>
            <a:r>
              <a:rPr lang="nl-NL" sz="1000" dirty="0">
                <a:latin typeface="Arial" panose="020B0604020202020204" pitchFamily="34" charset="0"/>
                <a:cs typeface="Arial" panose="020B0604020202020204" pitchFamily="34" charset="0"/>
              </a:rPr>
              <a:t>Bijvoorbeeld scholen in Schiedam, Delft, Zoetermeer hebben andere afspraken en mogelijk een ander tijdpad. Wijs ouders hierop.  Kijk op de websites van deze scholen voor meer informatie over hun tijdpad en werkwijze bij overaanmelding</a:t>
            </a: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Op www.deoverstaproute.nl is een lijst met de namen van alle scholen te vinden die meedoen met De OverstapRoute</a:t>
            </a:r>
          </a:p>
          <a:p>
            <a:endParaRPr lang="nl-NL" dirty="0"/>
          </a:p>
        </p:txBody>
      </p:sp>
    </p:spTree>
    <p:extLst>
      <p:ext uri="{BB962C8B-B14F-4D97-AF65-F5344CB8AC3E}">
        <p14:creationId xmlns:p14="http://schemas.microsoft.com/office/powerpoint/2010/main" val="138793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74766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In vogelvlucht de onderwerpen van deze presentatie</a:t>
            </a:r>
          </a:p>
          <a:p>
            <a:r>
              <a:rPr lang="nl-NL" sz="1000" dirty="0">
                <a:latin typeface="Arial" panose="020B0604020202020204" pitchFamily="34" charset="0"/>
                <a:cs typeface="Arial" panose="020B0604020202020204" pitchFamily="34" charset="0"/>
              </a:rPr>
              <a:t>U kunt dit natuurlijk zelf aanpassen</a:t>
            </a:r>
          </a:p>
          <a:p>
            <a:endParaRPr lang="nl-NL" dirty="0"/>
          </a:p>
        </p:txBody>
      </p:sp>
    </p:spTree>
    <p:extLst>
      <p:ext uri="{BB962C8B-B14F-4D97-AF65-F5344CB8AC3E}">
        <p14:creationId xmlns:p14="http://schemas.microsoft.com/office/powerpoint/2010/main" val="310627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Eind groep 7 hebben de leerlingen een preadvies gekregen  (in de overgangsfase met de nieuwe Doorstroomtoetswet noemden veel scholen dit waarschijnlijk nog een voorlopig schooladvies)</a:t>
            </a:r>
          </a:p>
          <a:p>
            <a:r>
              <a:rPr lang="nl-NL" sz="1000" dirty="0">
                <a:latin typeface="Arial" panose="020B0604020202020204" pitchFamily="34" charset="0"/>
                <a:cs typeface="Arial" panose="020B0604020202020204" pitchFamily="34" charset="0"/>
              </a:rPr>
              <a:t>Dit is nog niet het voorlopig schooladvies van januari groep 8 en ook niet het definitieve schooladvies dat de leerlingen uiterlijk 24 maart krijgen! </a:t>
            </a:r>
          </a:p>
          <a:p>
            <a:endParaRPr lang="nl-NL" sz="1000"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439787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gn="l"/>
            <a:r>
              <a:rPr lang="nl-NL" sz="1000" dirty="0">
                <a:latin typeface="Arial" panose="020B0604020202020204" pitchFamily="34" charset="0"/>
                <a:cs typeface="Arial" panose="020B0604020202020204" pitchFamily="34" charset="0"/>
              </a:rPr>
              <a:t>Een open dag is een goede gelegenheid om een school beter te leren kennen. Benadruk dat ouders er samen met hun zoon of dochter naar toe gaan. Ze kunnen dan de sfeer proeven op school, leerlingen geven vaak rondleidingen en kunnen dingen vertellen. Scholen organiseren ook vaak open lesmiddagen, voorlichtingsavonden.</a:t>
            </a:r>
          </a:p>
          <a:p>
            <a:pPr algn="l"/>
            <a:r>
              <a:rPr lang="nl-NL" sz="1000" dirty="0">
                <a:latin typeface="Arial" panose="020B0604020202020204" pitchFamily="34" charset="0"/>
                <a:cs typeface="Arial" panose="020B0604020202020204" pitchFamily="34" charset="0"/>
              </a:rPr>
              <a:t>Kijk naar wat er past bij het kind, niet alleen het schoolniveau is belangrijk, maar ook andere talenten en interesses. Kies niet voor de school waar vriendjes/vriendinnetjes heengaan, maar voor een school waar uw kind zich op zijn/haar gemak voelt. Waar hij/zij zichzelf straks ook echt ziet rondlopen. </a:t>
            </a:r>
          </a:p>
          <a:p>
            <a:pPr algn="l"/>
            <a:endParaRPr lang="nl-NL" sz="1000" dirty="0">
              <a:latin typeface="Arial" panose="020B0604020202020204" pitchFamily="34" charset="0"/>
              <a:cs typeface="Arial" panose="020B0604020202020204" pitchFamily="34" charset="0"/>
            </a:endParaRPr>
          </a:p>
          <a:p>
            <a:pPr algn="l"/>
            <a:r>
              <a:rPr lang="nl-NL" sz="1000" dirty="0">
                <a:latin typeface="Arial" panose="020B0604020202020204" pitchFamily="34" charset="0"/>
                <a:cs typeface="Arial" panose="020B0604020202020204" pitchFamily="34" charset="0"/>
              </a:rPr>
              <a:t>Sommige scholen hebben een aparte selectieprocedure voor sport, muziek of dans. Die informatie is te vinden op de website van een school. Vraag als ouder hier ook naar op een open dag of voorlichtingsavond. In de regio van Koers VO gaat het om (enkele klassen van) het Thorbecke College voor sport en dans en de HAVO/VWO voor muziek &amp; dans.</a:t>
            </a:r>
          </a:p>
          <a:p>
            <a:pPr marL="171450" indent="-171450" algn="l">
              <a:buFont typeface="Wingdings" panose="05000000000000000000" pitchFamily="2" charset="2"/>
              <a:buChar char="Ø"/>
            </a:pPr>
            <a:r>
              <a:rPr lang="nl-NL" sz="1000" dirty="0">
                <a:latin typeface="Arial" panose="020B0604020202020204" pitchFamily="34" charset="0"/>
                <a:cs typeface="Arial" panose="020B0604020202020204" pitchFamily="34" charset="0"/>
              </a:rPr>
              <a:t> Kijk goed wanneer selectiedagen gepland zijn, zodat u uw kind daaraan mee kan doen.</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Ouders die een persoonlijk, oriënterend gesprek op de middelbare school willen, moeten hiervoor een afspraak maken met de school. Een open dag is hiervoor niet geschikt. </a:t>
            </a:r>
          </a:p>
          <a:p>
            <a:pPr marL="171450" indent="-171450">
              <a:buFont typeface="Wingdings" panose="05000000000000000000" pitchFamily="2" charset="2"/>
              <a:buChar char="Ø"/>
            </a:pPr>
            <a:r>
              <a:rPr lang="nl-NL" sz="1000" dirty="0">
                <a:latin typeface="Arial" panose="020B0604020202020204" pitchFamily="34" charset="0"/>
                <a:cs typeface="Arial" panose="020B0604020202020204" pitchFamily="34" charset="0"/>
              </a:rPr>
              <a:t>Dit is zeker aan te raden voor leerlingen die extra ondersteuning nodig hebben. De ondersteuningscoördinator kan meedenken in wat er mogelijk is op de school; maak met hem of haar een afspraak!</a:t>
            </a:r>
          </a:p>
          <a:p>
            <a:pPr marL="171450" indent="-171450">
              <a:buFont typeface="Wingdings" panose="05000000000000000000" pitchFamily="2" charset="2"/>
              <a:buChar char="Ø"/>
            </a:pPr>
            <a:r>
              <a:rPr lang="nl-NL" sz="1000" dirty="0">
                <a:latin typeface="Arial" panose="020B0604020202020204" pitchFamily="34" charset="0"/>
                <a:cs typeface="Arial" panose="020B0604020202020204" pitchFamily="34" charset="0"/>
              </a:rPr>
              <a:t>Let op: de vso-4 scholen organiseren jaarlijks samen een scholenmarkt, schooljaar 2023-2024 is die op 22 november 2023. Houd de ouderpagina over De OverstapRoute in de gaten voor meer informatie.</a:t>
            </a:r>
          </a:p>
          <a:p>
            <a:endParaRPr lang="nl-NL" sz="1000" dirty="0"/>
          </a:p>
        </p:txBody>
      </p:sp>
    </p:spTree>
    <p:extLst>
      <p:ext uri="{BB962C8B-B14F-4D97-AF65-F5344CB8AC3E}">
        <p14:creationId xmlns:p14="http://schemas.microsoft.com/office/powerpoint/2010/main" val="1050042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U kunt hier vertellen welke toets uw school gebruikt en waarom deze toets wordt afgenomen.</a:t>
            </a:r>
          </a:p>
          <a:p>
            <a:r>
              <a:rPr lang="nl-NL" sz="1000" dirty="0">
                <a:latin typeface="Arial" panose="020B0604020202020204" pitchFamily="34" charset="0"/>
                <a:cs typeface="Arial" panose="020B0604020202020204" pitchFamily="34" charset="0"/>
              </a:rPr>
              <a:t>Ook kunt u eventueel vertellen hoe u de kinderen in de klas hierop voorbereid en omgaat met eventuele spanning bij de kinderen. </a:t>
            </a:r>
            <a:br>
              <a:rPr lang="nl-NL" sz="1000" dirty="0">
                <a:latin typeface="Arial" panose="020B0604020202020204" pitchFamily="34" charset="0"/>
                <a:cs typeface="Arial" panose="020B0604020202020204" pitchFamily="34" charset="0"/>
              </a:rPr>
            </a:br>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U kunt hier ook vertellen hoe u omgaat met heroverwegen van het voorlopig schooladvies. </a:t>
            </a:r>
          </a:p>
          <a:p>
            <a:r>
              <a:rPr lang="nl-NL" sz="1000" dirty="0">
                <a:latin typeface="Arial" panose="020B0604020202020204" pitchFamily="34" charset="0"/>
                <a:cs typeface="Arial" panose="020B0604020202020204" pitchFamily="34" charset="0"/>
              </a:rPr>
              <a:t>U bent wel verplicht te heroverwegen bij een hogere uitslag van de eindtoets en in principe ook bij te stellen, maar u kúnt in het belang van het kind besluiten om het schooladvies niet bij te stellen. </a:t>
            </a:r>
          </a:p>
          <a:p>
            <a:r>
              <a:rPr lang="nl-NL" sz="1000" dirty="0">
                <a:latin typeface="Arial" panose="020B0604020202020204" pitchFamily="34" charset="0"/>
                <a:cs typeface="Arial" panose="020B0604020202020204" pitchFamily="34" charset="0"/>
              </a:rPr>
              <a:t>U legt uw beslissing uit aan de ouders van kinderen die op hun Doorstroomtoets hoger scoren dan het gegeven schooladvies. </a:t>
            </a:r>
          </a:p>
          <a:p>
            <a:r>
              <a:rPr lang="nl-NL" sz="1000" dirty="0">
                <a:latin typeface="Arial" panose="020B0604020202020204" pitchFamily="34" charset="0"/>
                <a:cs typeface="Arial" panose="020B0604020202020204" pitchFamily="34" charset="0"/>
              </a:rPr>
              <a:t>Ouders mogen hun eigen zienswijze altijd laten toevoegen aan het dossier van hun kind. Ze tekenen het OKR alleen voor gezien (als u dit als school wilt, het is niet wettelijk verplicht), niet voor akkoord. Ouders moeten wél inzage in het OKR hebben gehad (of de mogelijkheid daartoe hebben gekregen) voordat de school het op definitief zet.</a:t>
            </a:r>
          </a:p>
          <a:p>
            <a:endParaRPr lang="nl-NL" sz="1000" dirty="0"/>
          </a:p>
        </p:txBody>
      </p:sp>
    </p:spTree>
    <p:extLst>
      <p:ext uri="{BB962C8B-B14F-4D97-AF65-F5344CB8AC3E}">
        <p14:creationId xmlns:p14="http://schemas.microsoft.com/office/powerpoint/2010/main" val="3130089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indent="0" algn="l" defTabSz="825500" rtl="0" fontAlgn="auto" latinLnBrk="0" hangingPunct="0">
              <a:lnSpc>
                <a:spcPct val="100000"/>
              </a:lnSpc>
              <a:spcBef>
                <a:spcPts val="0"/>
              </a:spcBef>
              <a:spcAft>
                <a:spcPts val="0"/>
              </a:spcAft>
              <a:buClrTx/>
              <a:buSzTx/>
              <a:buFontTx/>
              <a:buNone/>
              <a:tabLst/>
            </a:pPr>
            <a:r>
              <a:rPr lang="nl-NL" sz="1000" dirty="0">
                <a:latin typeface="Arial" panose="020B0604020202020204" pitchFamily="34" charset="0"/>
                <a:cs typeface="Arial" panose="020B0604020202020204" pitchFamily="34" charset="0"/>
              </a:rPr>
              <a:t>Vertel kort toe wat u zult bespreken tijdens het adviesgesprek. En hoe/wanneer u de ouders hiervoor uitnodigt. </a:t>
            </a:r>
          </a:p>
          <a:p>
            <a:pPr marL="0" marR="0" indent="0" algn="l" defTabSz="825500" rtl="0" fontAlgn="auto" latinLnBrk="0" hangingPunct="0">
              <a:lnSpc>
                <a:spcPct val="100000"/>
              </a:lnSpc>
              <a:spcBef>
                <a:spcPts val="0"/>
              </a:spcBef>
              <a:spcAft>
                <a:spcPts val="0"/>
              </a:spcAft>
              <a:buClrTx/>
              <a:buSzTx/>
              <a:buFontTx/>
              <a:buNone/>
              <a:tabLst/>
            </a:pPr>
            <a:endParaRPr lang="nl-NL" sz="100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nl-NL" sz="1000" dirty="0">
                <a:latin typeface="Arial" panose="020B0604020202020204" pitchFamily="34" charset="0"/>
                <a:cs typeface="Arial" panose="020B0604020202020204" pitchFamily="34" charset="0"/>
              </a:rPr>
              <a:t>Behalve het voorlopige en definitieve schooladvies komt in het adviesgesprek ook het Onderwijskundig Rapport aan de orde:</a:t>
            </a:r>
          </a:p>
          <a:p>
            <a:pPr marL="0" marR="0" indent="0" algn="l" defTabSz="825500" rtl="0" fontAlgn="auto" latinLnBrk="0" hangingPunct="0">
              <a:lnSpc>
                <a:spcPct val="100000"/>
              </a:lnSpc>
              <a:spcBef>
                <a:spcPts val="0"/>
              </a:spcBef>
              <a:spcAft>
                <a:spcPts val="0"/>
              </a:spcAft>
              <a:buClrTx/>
              <a:buSzTx/>
              <a:buFontTx/>
              <a:buNone/>
              <a:tabLst/>
            </a:pPr>
            <a:r>
              <a:rPr lang="nl-NL" sz="1000" dirty="0">
                <a:latin typeface="Arial" panose="020B0604020202020204" pitchFamily="34" charset="0"/>
                <a:cs typeface="Arial" panose="020B0604020202020204" pitchFamily="34" charset="0"/>
              </a:rPr>
              <a:t>U vult dit vooraf in en licht dit toe in het gesprek. Ouders mogen hierop zelf ook nog een toelichting of aanvulling schrijven als zij dat willen (en u stuurt dit mee naar de middelbare school)</a:t>
            </a:r>
          </a:p>
          <a:p>
            <a:pPr marL="0" marR="0" indent="0" algn="l" defTabSz="825500" rtl="0" fontAlgn="auto" latinLnBrk="0" hangingPunct="0">
              <a:lnSpc>
                <a:spcPct val="100000"/>
              </a:lnSpc>
              <a:spcBef>
                <a:spcPts val="0"/>
              </a:spcBef>
              <a:spcAft>
                <a:spcPts val="0"/>
              </a:spcAft>
              <a:buClrTx/>
              <a:buSzTx/>
              <a:buFontTx/>
              <a:buNone/>
              <a:tabLst/>
            </a:pPr>
            <a:endParaRPr lang="nl-NL" sz="100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nl-NL" sz="1000" dirty="0">
                <a:latin typeface="Arial" panose="020B0604020202020204" pitchFamily="34" charset="0"/>
                <a:cs typeface="Arial" panose="020B0604020202020204" pitchFamily="34" charset="0"/>
              </a:rPr>
              <a:t>Verder krijgen ouders dan van u:</a:t>
            </a:r>
          </a:p>
          <a:p>
            <a:pPr marL="45720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lang="nl-NL" sz="1000" dirty="0">
                <a:latin typeface="Arial" panose="020B0604020202020204" pitchFamily="34" charset="0"/>
                <a:cs typeface="Arial" panose="020B0604020202020204" pitchFamily="34" charset="0"/>
              </a:rPr>
              <a:t>een adviesformulier met unieke code waarmee zij hun kind kunnen aanmelden.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1000" dirty="0">
                <a:latin typeface="Arial" panose="020B0604020202020204" pitchFamily="34" charset="0"/>
                <a:cs typeface="Arial" panose="020B0604020202020204" pitchFamily="34" charset="0"/>
              </a:rPr>
              <a:t>een voorkeurslijst met middelbare scholen die passen bij het advies (niet als leerlingen naar het vso-3 gaan, zie dia 11 en voor vso-4 gebruikt u de voorkeurslijst die op www.deoverstaproute.nl staat – niet die uit Onderwijs Transparant)</a:t>
            </a:r>
            <a:endParaRPr lang="nl-NL" sz="1000" dirty="0"/>
          </a:p>
        </p:txBody>
      </p:sp>
    </p:spTree>
    <p:extLst>
      <p:ext uri="{BB962C8B-B14F-4D97-AF65-F5344CB8AC3E}">
        <p14:creationId xmlns:p14="http://schemas.microsoft.com/office/powerpoint/2010/main" val="37296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kumimoji="0" lang="nl-NL" sz="1000" b="0" i="0" u="none" strike="noStrike" cap="none" spc="0" normalizeH="0" baseline="0" dirty="0">
                <a:ln>
                  <a:noFill/>
                </a:ln>
                <a:solidFill>
                  <a:srgbClr val="000000"/>
                </a:solidFill>
                <a:effectLst/>
                <a:uFillTx/>
                <a:latin typeface="Arial" panose="020B0604020202020204" pitchFamily="34" charset="0"/>
                <a:ea typeface="Helvetica Neue"/>
                <a:cs typeface="Arial" panose="020B0604020202020204" pitchFamily="34" charset="0"/>
                <a:sym typeface="Helvetica Neue"/>
              </a:rPr>
              <a:t>Ook dit jaar is er één (reguliere) aanmeldperiode in onze regio. </a:t>
            </a:r>
            <a:endParaRPr kumimoji="0" lang="nl-NL"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algn="l"/>
            <a:r>
              <a:rPr kumimoji="0" lang="nl-NL" sz="1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Op de volgende dia’s wordt dit verder toegelicht </a:t>
            </a:r>
            <a:endParaRPr lang="nl-NL" sz="1000" b="0"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75349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Mocht uw school dit jaar geen leerlingen hebben die naar praktijkonderwijs uitstromen, dan kunt u deze dia overslaan. </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Licht toe dat de aanmelding voor praktijkonderwijs vanaf schooljaar 2023-2024 net zo gaat als op andere scholen (zelfde aanmeldperiode 18 maart t/m 1 april en loting bij overaanmelding). </a:t>
            </a:r>
          </a:p>
          <a:p>
            <a:endParaRPr lang="nl-NL"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Leerlingen hebben een toelaatbaarheidsverklaring van het samenwerkingsverband passend onderwijs Koers VO nodig.</a:t>
            </a: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De school voor praktijkonderwijs vraagt deze toelaatbaarheidsverklaring aan. Hierbij gebruiken ze informatie van de basisschool én van de ouders. </a:t>
            </a:r>
          </a:p>
          <a:p>
            <a:pPr marL="0" indent="0">
              <a:buFont typeface="Arial" panose="020B0604020202020204" pitchFamily="34" charset="0"/>
              <a:buNone/>
            </a:pPr>
            <a:endParaRPr lang="nl-NL" sz="1000" dirty="0">
              <a:solidFill>
                <a:sysClr val="windowText" lastClr="000000"/>
              </a:solidFill>
              <a:latin typeface="Arial" panose="020B0604020202020204" pitchFamily="34" charset="0"/>
              <a:cs typeface="Arial" panose="020B0604020202020204" pitchFamily="34" charset="0"/>
            </a:endParaRP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nl-NL" sz="1000" dirty="0">
                <a:solidFill>
                  <a:schemeClr val="tx1"/>
                </a:solidFill>
              </a:rPr>
              <a:t>Tip: Sommige leerlingen hebben baat bij een pro+ klas (de pro-scholen noemen dit ‘maatwerk’) op een school voor praktijkonderwijs. Meer informatie vindt u in de ouderfolder op www.koersvo.nl/zib en op diezelfde pagina bij de veelgestelde vragen.</a:t>
            </a:r>
          </a:p>
          <a:p>
            <a:pPr marL="0" indent="0">
              <a:buFont typeface="Arial" panose="020B0604020202020204" pitchFamily="34" charset="0"/>
              <a:buNone/>
            </a:pP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9906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sz="1000" dirty="0">
                <a:latin typeface="Arial" panose="020B0604020202020204" pitchFamily="34" charset="0"/>
                <a:cs typeface="Arial" panose="020B0604020202020204" pitchFamily="34" charset="0"/>
              </a:rPr>
              <a:t>Als er leerlingen uit uw groep naar speciaal onderwijs gaan kunt u deze dia gebruiken. Deze ouders heeft u vast al individueel gesproken. Maak een inschatting in hoeverre deze dia van toepassing is voor de groep waar u de presentatie voor houdt. </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Als er geen uitstroom is naar vso, dan kunt u de dia overslaan.</a:t>
            </a:r>
          </a:p>
          <a:p>
            <a:endParaRPr lang="nl-NL" sz="1000" dirty="0">
              <a:latin typeface="Arial" panose="020B0604020202020204" pitchFamily="34" charset="0"/>
              <a:cs typeface="Arial" panose="020B0604020202020204" pitchFamily="34" charset="0"/>
            </a:endParaRPr>
          </a:p>
          <a:p>
            <a:r>
              <a:rPr lang="nl-NL" sz="1000" dirty="0">
                <a:latin typeface="Arial" panose="020B0604020202020204" pitchFamily="34" charset="0"/>
                <a:cs typeface="Arial" panose="020B0604020202020204" pitchFamily="34" charset="0"/>
              </a:rPr>
              <a:t>Licht toe dat de aanmelding voor vso-3 iets anders verloopt dan de aanmelding bij andere scholen. </a:t>
            </a:r>
          </a:p>
          <a:p>
            <a:r>
              <a:rPr lang="nl-NL" sz="1000" dirty="0">
                <a:latin typeface="Arial" panose="020B0604020202020204" pitchFamily="34" charset="0"/>
                <a:cs typeface="Arial" panose="020B0604020202020204" pitchFamily="34" charset="0"/>
              </a:rPr>
              <a:t>U houdt de adviesgesprekken voor deze kinderen als eerste: in december of uiterlijk in januari als het om uitstroom naar ZML of de Tyltylschool gaat. Deze leerlingen maken geen Doorstroomtoets, dus voor hen kunt u meteen het definitieve schooladvies opstellen.</a:t>
            </a:r>
          </a:p>
          <a:p>
            <a:r>
              <a:rPr lang="nl-NL" sz="1000" dirty="0">
                <a:latin typeface="Arial" panose="020B0604020202020204" pitchFamily="34" charset="0"/>
                <a:cs typeface="Arial" panose="020B0604020202020204" pitchFamily="34" charset="0"/>
              </a:rPr>
              <a:t>Aanmelden  bij vso-3: vanaf 10 </a:t>
            </a:r>
            <a:r>
              <a:rPr lang="nl-NL" sz="1000" dirty="0" err="1">
                <a:latin typeface="Arial" panose="020B0604020202020204" pitchFamily="34" charset="0"/>
                <a:cs typeface="Arial" panose="020B0604020202020204" pitchFamily="34" charset="0"/>
              </a:rPr>
              <a:t>januar</a:t>
            </a:r>
            <a:r>
              <a:rPr lang="nl-NL" sz="1000" dirty="0">
                <a:latin typeface="Arial" panose="020B0604020202020204" pitchFamily="34" charset="0"/>
                <a:cs typeface="Arial" panose="020B0604020202020204" pitchFamily="34" charset="0"/>
              </a:rPr>
              <a:t> (ZML en </a:t>
            </a:r>
            <a:r>
              <a:rPr lang="nl-NL" sz="1000" dirty="0" err="1">
                <a:latin typeface="Arial" panose="020B0604020202020204" pitchFamily="34" charset="0"/>
                <a:cs typeface="Arial" panose="020B0604020202020204" pitchFamily="34" charset="0"/>
              </a:rPr>
              <a:t>Tytltyl</a:t>
            </a:r>
            <a:r>
              <a:rPr lang="nl-NL" sz="1000" dirty="0">
                <a:latin typeface="Arial" panose="020B0604020202020204" pitchFamily="34" charset="0"/>
                <a:cs typeface="Arial" panose="020B0604020202020204" pitchFamily="34" charset="0"/>
              </a:rPr>
              <a:t>) of vanaf 18 maart (Mytyl en Recon College)</a:t>
            </a:r>
          </a:p>
          <a:p>
            <a:pPr marL="0" marR="0" lvl="0" indent="0" defTabSz="457200" eaLnBrk="1" fontAlgn="auto" latinLnBrk="0" hangingPunct="1">
              <a:lnSpc>
                <a:spcPct val="117999"/>
              </a:lnSpc>
              <a:spcBef>
                <a:spcPts val="0"/>
              </a:spcBef>
              <a:spcAft>
                <a:spcPts val="0"/>
              </a:spcAft>
              <a:buClrTx/>
              <a:buSzTx/>
              <a:buFontTx/>
              <a:buNone/>
              <a:tabLst/>
              <a:defRPr/>
            </a:pPr>
            <a:r>
              <a:rPr lang="nl-NL" sz="1000" dirty="0">
                <a:latin typeface="Arial" panose="020B0604020202020204" pitchFamily="34" charset="0"/>
                <a:cs typeface="Arial" panose="020B0604020202020204" pitchFamily="34" charset="0"/>
              </a:rPr>
              <a:t>Aanmelden bij vso-4: 18 maart t/m 1 april (net als reguliere vo-scholen, met ook een loting op 10 april als er overaanmelding voor een klas is)</a:t>
            </a:r>
          </a:p>
          <a:p>
            <a:endParaRPr lang="nl-NL"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Leerlingen hebben een toelaatbaarheidsverklaring van het samenwerkingsverband passend onderwijs Koers VO nodig.</a:t>
            </a: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De vso-school vraagt deze toelaatbaarheidsverklaring aan. Hierbij gebruiken ze informatie van de basisschool én van de ouders. </a:t>
            </a: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Bij aanmelding op een vso-3 school hoeven ouders geen voorkeurslijst mee te nemen. </a:t>
            </a: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Scholen voor vso-3 loten niet, samen zorgen zij voor voldoende plekken voor de leerlingen</a:t>
            </a:r>
          </a:p>
          <a:p>
            <a:pPr marL="171450" indent="-171450">
              <a:buFont typeface="Arial" panose="020B0604020202020204" pitchFamily="34" charset="0"/>
              <a:buChar char="•"/>
            </a:pPr>
            <a:r>
              <a:rPr lang="nl-NL" sz="1000" dirty="0">
                <a:latin typeface="Arial" panose="020B0604020202020204" pitchFamily="34" charset="0"/>
                <a:cs typeface="Arial" panose="020B0604020202020204" pitchFamily="34" charset="0"/>
              </a:rPr>
              <a:t>Voor aanmelding op een vso-4 school vullen ouders de voorkeurslijst in die u kunt vinden op www.deoverstaproute.nl (dus NIET de voorkeurslijst uit Onderwijs Transparant!); ouders leveren deze voorkeurslijst in bij aanmelding op de eerste school van voorkeur.</a:t>
            </a:r>
          </a:p>
          <a:p>
            <a:endParaRPr lang="nl-NL" sz="1000" dirty="0"/>
          </a:p>
          <a:p>
            <a:r>
              <a:rPr lang="nl-NL" sz="1000" dirty="0"/>
              <a:t>Meer informatie over de toelatingsprocedure op het vso vindt u op www.koersvo.nl/vso en in hoofdstuk 7 van De OverstapRoute.</a:t>
            </a:r>
          </a:p>
        </p:txBody>
      </p:sp>
    </p:spTree>
    <p:extLst>
      <p:ext uri="{BB962C8B-B14F-4D97-AF65-F5344CB8AC3E}">
        <p14:creationId xmlns:p14="http://schemas.microsoft.com/office/powerpoint/2010/main" val="420728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subtitel">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778000" y="2298700"/>
            <a:ext cx="20828000" cy="4648200"/>
          </a:xfrm>
          <a:prstGeom prst="rect">
            <a:avLst/>
          </a:prstGeom>
        </p:spPr>
        <p:txBody>
          <a:bodyPr anchor="b"/>
          <a:lstStyle/>
          <a:p>
            <a:r>
              <a:t>Titeltekst</a:t>
            </a:r>
          </a:p>
        </p:txBody>
      </p:sp>
      <p:sp>
        <p:nvSpPr>
          <p:cNvPr id="12" name="Hoofdtekst - niveau één…"/>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Afbeelding"/>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Afbeelding"/>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Titeltekst"/>
          <p:cNvSpPr txBox="1">
            <a:spLocks noGrp="1"/>
          </p:cNvSpPr>
          <p:nvPr>
            <p:ph type="title"/>
          </p:nvPr>
        </p:nvSpPr>
        <p:spPr>
          <a:xfrm>
            <a:off x="635000" y="9512300"/>
            <a:ext cx="23114000" cy="2006600"/>
          </a:xfrm>
          <a:prstGeom prst="rect">
            <a:avLst/>
          </a:prstGeom>
        </p:spPr>
        <p:txBody>
          <a:bodyPr anchor="b"/>
          <a:lstStyle/>
          <a:p>
            <a:r>
              <a:t>Titeltekst</a:t>
            </a:r>
          </a:p>
        </p:txBody>
      </p:sp>
      <p:sp>
        <p:nvSpPr>
          <p:cNvPr id="22" name="Hoofdtekst - niveau één…"/>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tekst"/>
          <p:cNvSpPr txBox="1">
            <a:spLocks noGrp="1"/>
          </p:cNvSpPr>
          <p:nvPr>
            <p:ph type="title"/>
          </p:nvPr>
        </p:nvSpPr>
        <p:spPr>
          <a:xfrm>
            <a:off x="1778000" y="4533900"/>
            <a:ext cx="20828000" cy="4648200"/>
          </a:xfrm>
          <a:prstGeom prst="rect">
            <a:avLst/>
          </a:prstGeom>
        </p:spPr>
        <p:txBody>
          <a:bodyPr/>
          <a:lstStyle/>
          <a:p>
            <a:r>
              <a:t>Titeltekst</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Afbeelding"/>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eltekst"/>
          <p:cNvSpPr txBox="1">
            <a:spLocks noGrp="1"/>
          </p:cNvSpPr>
          <p:nvPr>
            <p:ph type="title"/>
          </p:nvPr>
        </p:nvSpPr>
        <p:spPr>
          <a:xfrm>
            <a:off x="1651000" y="952500"/>
            <a:ext cx="10223500" cy="5549900"/>
          </a:xfrm>
          <a:prstGeom prst="rect">
            <a:avLst/>
          </a:prstGeom>
        </p:spPr>
        <p:txBody>
          <a:bodyPr anchor="b"/>
          <a:lstStyle>
            <a:lvl1pPr>
              <a:defRPr sz="8400"/>
            </a:lvl1pPr>
          </a:lstStyle>
          <a:p>
            <a:r>
              <a:t>Titeltekst</a:t>
            </a:r>
          </a:p>
        </p:txBody>
      </p:sp>
      <p:sp>
        <p:nvSpPr>
          <p:cNvPr id="40" name="Hoofdtekst - niveau één…"/>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tekst"/>
          <p:cNvSpPr txBox="1">
            <a:spLocks noGrp="1"/>
          </p:cNvSpPr>
          <p:nvPr>
            <p:ph type="title"/>
          </p:nvPr>
        </p:nvSpPr>
        <p:spPr>
          <a:prstGeom prst="rect">
            <a:avLst/>
          </a:prstGeom>
        </p:spPr>
        <p:txBody>
          <a:bodyPr/>
          <a:lstStyle/>
          <a:p>
            <a:r>
              <a:t>Titeltekst</a:t>
            </a:r>
          </a:p>
        </p:txBody>
      </p:sp>
      <p:sp>
        <p:nvSpPr>
          <p:cNvPr id="57" name="Hoofdtekst - niveau één…"/>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5" name="Afbeelding"/>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eltekst"/>
          <p:cNvSpPr txBox="1">
            <a:spLocks noGrp="1"/>
          </p:cNvSpPr>
          <p:nvPr>
            <p:ph type="title"/>
          </p:nvPr>
        </p:nvSpPr>
        <p:spPr>
          <a:prstGeom prst="rect">
            <a:avLst/>
          </a:prstGeom>
        </p:spPr>
        <p:txBody>
          <a:bodyPr/>
          <a:lstStyle/>
          <a:p>
            <a:r>
              <a:t>Titeltekst</a:t>
            </a:r>
          </a:p>
        </p:txBody>
      </p:sp>
      <p:sp>
        <p:nvSpPr>
          <p:cNvPr id="67" name="Hoofdtekst - niveau één…"/>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Afbeelding"/>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Afbeelding"/>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Afbeelding"/>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quot;Typ hier een citaat.&quot;"/>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 hier een citaat." </a:t>
            </a: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Titeltekst</a:t>
            </a:r>
          </a:p>
        </p:txBody>
      </p:sp>
      <p:sp>
        <p:nvSpPr>
          <p:cNvPr id="3" name="Hoofdtekst - niveau één…"/>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eoverstaproute.n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hyperlink" Target="https://www.koersvo.nl/ouders/de-overstaproute&#16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www.koersvo.schoolprofielen.n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B90F57-1F5E-42FA-A026-29360058135F}"/>
              </a:ext>
            </a:extLst>
          </p:cNvPr>
          <p:cNvSpPr>
            <a:spLocks noGrp="1"/>
          </p:cNvSpPr>
          <p:nvPr>
            <p:ph type="title"/>
          </p:nvPr>
        </p:nvSpPr>
        <p:spPr>
          <a:xfrm>
            <a:off x="951470" y="2600769"/>
            <a:ext cx="22204186" cy="10349111"/>
          </a:xfrm>
        </p:spPr>
        <p:txBody>
          <a:bodyPr>
            <a:normAutofit fontScale="90000"/>
          </a:bodyPr>
          <a:lstStyle/>
          <a:p>
            <a:pPr algn="l"/>
            <a:r>
              <a:rPr lang="nl-NL" sz="3200" b="1" dirty="0"/>
              <a:t>Deze dia niet vertonen!</a:t>
            </a:r>
            <a:br>
              <a:rPr lang="nl-NL" sz="3200" b="1" dirty="0"/>
            </a:br>
            <a:br>
              <a:rPr lang="nl-NL" sz="3200" dirty="0"/>
            </a:br>
            <a:r>
              <a:rPr lang="nl-NL" sz="3200" dirty="0"/>
              <a:t>Deze PowerPoint kunt u gebruiken bij de voorlichting aan ouders over de overgang van po naar vo. De stappen door het jaar heen worden toegelicht. Op elke dia staat de korte tekst, in de notities daaronder staat een toelichting voor degene die presenteert (wilt u dit uitdraaien, kies dan bij afdrukken voor ‘Notitiepagina’s’ afdrukken). </a:t>
            </a:r>
            <a:br>
              <a:rPr lang="nl-NL" sz="3200" dirty="0"/>
            </a:br>
            <a:br>
              <a:rPr lang="nl-NL" sz="3200" dirty="0"/>
            </a:br>
            <a:r>
              <a:rPr lang="nl-NL" sz="3200" dirty="0"/>
              <a:t>U kunt de presentatie zelf uitbreiden met bijvoorbeeld informatie over een scholenmarkt bij u in de buurt, of lesmiddagen die u met groep 8 volgt bij een middelbare school in de omgeving, etc. </a:t>
            </a:r>
            <a:br>
              <a:rPr lang="nl-NL" sz="3200" dirty="0"/>
            </a:br>
            <a:br>
              <a:rPr lang="nl-NL" sz="3200" dirty="0"/>
            </a:br>
            <a:r>
              <a:rPr lang="nl-NL" sz="3200" dirty="0"/>
              <a:t>Waar in de presentatie staat ‘wij’, wordt u als basisschool bedoeld.</a:t>
            </a:r>
            <a:br>
              <a:rPr lang="nl-NL" sz="3200" dirty="0"/>
            </a:br>
            <a:br>
              <a:rPr lang="nl-NL" sz="3200" dirty="0"/>
            </a:br>
            <a:r>
              <a:rPr lang="nl-NL" sz="3200" dirty="0"/>
              <a:t>U kunt ouders die meer willen weten ook wijzen op de hele tekst van De OverstapRoute. </a:t>
            </a:r>
            <a:br>
              <a:rPr lang="nl-NL" sz="3200" dirty="0"/>
            </a:br>
            <a:r>
              <a:rPr lang="nl-NL" sz="3200" dirty="0"/>
              <a:t>De OverstapRoute en de OverstapRouteKaart met toelichting voor ouders kunnen worden gedownload vanaf </a:t>
            </a:r>
            <a:r>
              <a:rPr lang="nl-NL" sz="3200" dirty="0">
                <a:hlinkClick r:id="rId3"/>
              </a:rPr>
              <a:t>www.deoverstaproute.nl</a:t>
            </a:r>
            <a:r>
              <a:rPr lang="nl-NL" sz="3200" dirty="0"/>
              <a:t> -&gt; voor scholen. </a:t>
            </a:r>
            <a:br>
              <a:rPr lang="nl-NL" sz="3200" u="sng" dirty="0"/>
            </a:br>
            <a:r>
              <a:rPr lang="nl-NL" sz="3200" dirty="0"/>
              <a:t> </a:t>
            </a:r>
            <a:br>
              <a:rPr lang="nl-NL" sz="3200" dirty="0"/>
            </a:br>
            <a:r>
              <a:rPr lang="nl-NL" sz="3200" b="1" dirty="0"/>
              <a:t>Tip:</a:t>
            </a:r>
            <a:r>
              <a:rPr lang="nl-NL" sz="3200" dirty="0"/>
              <a:t> zorg dat u zelf goed op de hoogte bent van de OverstapRoute en de mogelijkheden in het voortgezet onderwijs, zodat u in staat bent vragen van ouders te beantwoorden.</a:t>
            </a:r>
            <a:br>
              <a:rPr lang="nl-NL" sz="3200" dirty="0"/>
            </a:br>
            <a:br>
              <a:rPr lang="nl-NL" sz="3200" dirty="0"/>
            </a:br>
            <a:r>
              <a:rPr lang="nl-NL" sz="3200" b="1" dirty="0"/>
              <a:t>Verzoek:</a:t>
            </a:r>
            <a:r>
              <a:rPr lang="nl-NL" sz="3200" dirty="0"/>
              <a:t> Deel de ansichtkaart met De OverstapRoute uit aan ouders. Voor de overstap naar praktijkonderwijs, vso-3 en vso-4 is aanvullende informatie voor ouders beschikbaar op de website van De OverstapRoute!</a:t>
            </a:r>
            <a:br>
              <a:rPr lang="nl-NL" sz="3200" dirty="0"/>
            </a:br>
            <a:br>
              <a:rPr lang="nl-NL" sz="3200" dirty="0"/>
            </a:br>
            <a:r>
              <a:rPr lang="nl-NL" sz="3200" b="1" dirty="0"/>
              <a:t>N.B. </a:t>
            </a:r>
            <a:r>
              <a:rPr lang="nl-NL" sz="3200" dirty="0"/>
              <a:t>Voor de overstap naar het vso verwijzen we naar hoofdstuk 7 in De OverstapRoute. </a:t>
            </a:r>
            <a:r>
              <a:rPr lang="nl-NL" sz="3200" b="0" dirty="0">
                <a:latin typeface="Arial" panose="020B0604020202020204" pitchFamily="34" charset="0"/>
                <a:cs typeface="Arial" panose="020B0604020202020204" pitchFamily="34" charset="0"/>
              </a:rPr>
              <a:t>De scholenmarkt voor het vso is op 22 november 2023.</a:t>
            </a:r>
            <a:br>
              <a:rPr lang="nl-NL" sz="3200" b="0" dirty="0">
                <a:latin typeface="Arial" panose="020B0604020202020204" pitchFamily="34" charset="0"/>
                <a:cs typeface="Arial" panose="020B0604020202020204" pitchFamily="34" charset="0"/>
              </a:rPr>
            </a:br>
            <a:endParaRPr lang="nl-NL" sz="3200" b="1" dirty="0"/>
          </a:p>
        </p:txBody>
      </p:sp>
      <p:sp>
        <p:nvSpPr>
          <p:cNvPr id="6" name="Tekstvak 5">
            <a:extLst>
              <a:ext uri="{FF2B5EF4-FFF2-40B4-BE49-F238E27FC236}">
                <a16:creationId xmlns:a16="http://schemas.microsoft.com/office/drawing/2014/main" id="{E7ACCB0D-0883-4CDE-976F-4F3D6C9935B2}"/>
              </a:ext>
            </a:extLst>
          </p:cNvPr>
          <p:cNvSpPr txBox="1"/>
          <p:nvPr/>
        </p:nvSpPr>
        <p:spPr>
          <a:xfrm>
            <a:off x="1228344" y="654154"/>
            <a:ext cx="21506965" cy="16260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nl-NL" sz="9900">
                <a:solidFill>
                  <a:srgbClr val="2F4C83"/>
                </a:solidFill>
                <a:latin typeface="Arial Black" panose="020B0604020202020204" pitchFamily="34" charset="0"/>
                <a:cs typeface="Arial Black" panose="020B0604020202020204" pitchFamily="34" charset="0"/>
              </a:rPr>
              <a:t>Toelichting bij de PowerPoint</a:t>
            </a:r>
            <a:endParaRPr kumimoji="0" lang="nl-NL" sz="9900" b="1" i="0" u="none" strike="noStrike" cap="none" spc="0" normalizeH="0" baseline="0">
              <a:ln>
                <a:noFill/>
              </a:ln>
              <a:solidFill>
                <a:schemeClr val="accent1">
                  <a:lumMod val="50000"/>
                </a:schemeClr>
              </a:solidFill>
              <a:effectLst/>
              <a:uFillTx/>
              <a:latin typeface="Calibri" panose="020F0502020204030204" pitchFamily="34" charset="0"/>
              <a:cs typeface="Calibri" panose="020F0502020204030204" pitchFamily="34" charset="0"/>
              <a:sym typeface="Helvetica Neue"/>
            </a:endParaRPr>
          </a:p>
        </p:txBody>
      </p:sp>
    </p:spTree>
    <p:extLst>
      <p:ext uri="{BB962C8B-B14F-4D97-AF65-F5344CB8AC3E}">
        <p14:creationId xmlns:p14="http://schemas.microsoft.com/office/powerpoint/2010/main" val="262877269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perna medis nomen volksere"/>
          <p:cNvSpPr txBox="1">
            <a:spLocks noGrp="1"/>
          </p:cNvSpPr>
          <p:nvPr>
            <p:ph type="title"/>
          </p:nvPr>
        </p:nvSpPr>
        <p:spPr>
          <a:xfrm>
            <a:off x="648097" y="360000"/>
            <a:ext cx="23082759" cy="2286000"/>
          </a:xfrm>
          <a:prstGeom prst="rect">
            <a:avLst/>
          </a:prstGeom>
        </p:spPr>
        <p:txBody>
          <a:bodyPr>
            <a:normAutofit fontScale="90000"/>
          </a:bodyPr>
          <a:lstStyle>
            <a:lvl1pPr>
              <a:defRPr sz="12100" b="1">
                <a:solidFill>
                  <a:srgbClr val="134395"/>
                </a:solidFill>
                <a:latin typeface="Calibri"/>
                <a:ea typeface="Calibri"/>
                <a:cs typeface="Calibri"/>
                <a:sym typeface="Calibri"/>
              </a:defRPr>
            </a:lvl1pPr>
          </a:lstStyle>
          <a:p>
            <a:r>
              <a:rPr lang="nl-NL" sz="11000">
                <a:solidFill>
                  <a:srgbClr val="2F4C83"/>
                </a:solidFill>
                <a:latin typeface="Arial Black" panose="020B0604020202020204" pitchFamily="34" charset="0"/>
                <a:cs typeface="Arial Black" panose="020B0604020202020204" pitchFamily="34" charset="0"/>
              </a:rPr>
              <a:t>Aanmelden bij praktijkonderwijs</a:t>
            </a:r>
            <a:endParaRPr sz="11000">
              <a:solidFill>
                <a:srgbClr val="2F4C83"/>
              </a:solidFill>
              <a:latin typeface="Arial Black" panose="020B0604020202020204" pitchFamily="34" charset="0"/>
              <a:cs typeface="Arial Black" panose="020B0604020202020204" pitchFamily="34" charset="0"/>
            </a:endParaRPr>
          </a:p>
        </p:txBody>
      </p:sp>
      <p:grpSp>
        <p:nvGrpSpPr>
          <p:cNvPr id="13" name="Groep 12">
            <a:extLst>
              <a:ext uri="{FF2B5EF4-FFF2-40B4-BE49-F238E27FC236}">
                <a16:creationId xmlns:a16="http://schemas.microsoft.com/office/drawing/2014/main" id="{E01332BB-7706-0648-B1EB-1BF2F5B669CE}"/>
              </a:ext>
            </a:extLst>
          </p:cNvPr>
          <p:cNvGrpSpPr/>
          <p:nvPr/>
        </p:nvGrpSpPr>
        <p:grpSpPr>
          <a:xfrm>
            <a:off x="0" y="12204948"/>
            <a:ext cx="24384000" cy="1663452"/>
            <a:chOff x="0" y="12204948"/>
            <a:chExt cx="24384000" cy="1663452"/>
          </a:xfrm>
        </p:grpSpPr>
        <p:grpSp>
          <p:nvGrpSpPr>
            <p:cNvPr id="14" name="Groep 13">
              <a:extLst>
                <a:ext uri="{FF2B5EF4-FFF2-40B4-BE49-F238E27FC236}">
                  <a16:creationId xmlns:a16="http://schemas.microsoft.com/office/drawing/2014/main" id="{B43620FA-705D-B24F-94B7-E5E5327F420D}"/>
                </a:ext>
              </a:extLst>
            </p:cNvPr>
            <p:cNvGrpSpPr/>
            <p:nvPr/>
          </p:nvGrpSpPr>
          <p:grpSpPr>
            <a:xfrm>
              <a:off x="0" y="12204948"/>
              <a:ext cx="24384000" cy="1663452"/>
              <a:chOff x="0" y="12204948"/>
              <a:chExt cx="24384000" cy="1663452"/>
            </a:xfrm>
          </p:grpSpPr>
          <p:sp>
            <p:nvSpPr>
              <p:cNvPr id="16" name="Rechthoek 15">
                <a:extLst>
                  <a:ext uri="{FF2B5EF4-FFF2-40B4-BE49-F238E27FC236}">
                    <a16:creationId xmlns:a16="http://schemas.microsoft.com/office/drawing/2014/main" id="{176AFA8B-29E6-6F4C-B889-7758C20EC6BE}"/>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Afbeelding 16">
                <a:extLst>
                  <a:ext uri="{FF2B5EF4-FFF2-40B4-BE49-F238E27FC236}">
                    <a16:creationId xmlns:a16="http://schemas.microsoft.com/office/drawing/2014/main" id="{3943BAF5-C10C-A945-B661-3B69C10EC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5" name="De OverstapRoute">
              <a:extLst>
                <a:ext uri="{FF2B5EF4-FFF2-40B4-BE49-F238E27FC236}">
                  <a16:creationId xmlns:a16="http://schemas.microsoft.com/office/drawing/2014/main" id="{D5B6772C-9C3A-7741-8FE5-A54D8E0AB2A7}"/>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2" name="Tekstvak 1">
            <a:extLst>
              <a:ext uri="{FF2B5EF4-FFF2-40B4-BE49-F238E27FC236}">
                <a16:creationId xmlns:a16="http://schemas.microsoft.com/office/drawing/2014/main" id="{50AD8BB0-DB8E-4DE6-8250-3AA76E2B7B48}"/>
              </a:ext>
            </a:extLst>
          </p:cNvPr>
          <p:cNvSpPr txBox="1"/>
          <p:nvPr/>
        </p:nvSpPr>
        <p:spPr>
          <a:xfrm>
            <a:off x="5721179" y="3249488"/>
            <a:ext cx="18009678"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nl-NL" sz="4000" b="0"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nl-NL" sz="4000" b="0" dirty="0">
                <a:latin typeface="Arial"/>
                <a:cs typeface="Arial"/>
              </a:rPr>
              <a:t>Leerlingen hebben een toelaatbaarheidsverklaring van Koers VO nodig</a:t>
            </a:r>
            <a:br>
              <a:rPr lang="nl-NL" sz="4000" b="0" dirty="0">
                <a:latin typeface="Arial"/>
                <a:cs typeface="Arial"/>
              </a:rPr>
            </a:br>
            <a:endParaRPr lang="nl-NL" sz="4000" b="0" dirty="0">
              <a:latin typeface="Arial"/>
              <a:cs typeface="Arial"/>
            </a:endParaRPr>
          </a:p>
          <a:p>
            <a:pPr marL="571500" indent="-571500" algn="l">
              <a:buFont typeface="Arial" panose="020B0604020202020204" pitchFamily="34" charset="0"/>
              <a:buChar char="•"/>
            </a:pPr>
            <a:r>
              <a:rPr lang="nl-NL" sz="4000" b="0" dirty="0">
                <a:latin typeface="Arial"/>
                <a:cs typeface="Arial"/>
              </a:rPr>
              <a:t>De school voor praktijkonderwijs vraagt deze toelaatbaarheidsverklaring aan</a:t>
            </a:r>
            <a:br>
              <a:rPr lang="nl-NL" sz="4000" b="0" dirty="0">
                <a:latin typeface="Arial"/>
                <a:cs typeface="Arial"/>
              </a:rPr>
            </a:br>
            <a:endParaRPr lang="nl-NL" sz="4000" b="0" dirty="0">
              <a:latin typeface="Arial"/>
              <a:cs typeface="Arial"/>
            </a:endParaRPr>
          </a:p>
          <a:p>
            <a:pPr marL="571500" indent="-571500" algn="l">
              <a:buFont typeface="Arial" panose="020B0604020202020204" pitchFamily="34" charset="0"/>
              <a:buChar char="•"/>
            </a:pPr>
            <a:r>
              <a:rPr lang="nl-NL" sz="4000" b="0" u="sng" dirty="0">
                <a:latin typeface="Arial"/>
                <a:cs typeface="Arial"/>
              </a:rPr>
              <a:t>Nieuw schooljaar 2023-2024</a:t>
            </a:r>
            <a:r>
              <a:rPr lang="nl-NL" sz="4000" b="0" dirty="0">
                <a:latin typeface="Arial"/>
                <a:cs typeface="Arial"/>
              </a:rPr>
              <a:t>: loting als er meer leerlingen aangemeld worden dan er plek is (alleen op de school waar overaanmelding is)</a:t>
            </a:r>
            <a:br>
              <a:rPr lang="nl-NL" sz="4000" b="0" dirty="0">
                <a:latin typeface="Arial"/>
                <a:cs typeface="Arial"/>
              </a:rPr>
            </a:br>
            <a:r>
              <a:rPr lang="nl-NL" sz="4000" b="0" dirty="0">
                <a:latin typeface="Arial"/>
                <a:cs typeface="Arial"/>
              </a:rPr>
              <a:t>-&gt; bij loting mógen scholen voorrangsregels gebruiken, kijk op de website van de school.</a:t>
            </a:r>
            <a:endParaRPr lang="nl-NL" sz="4000" b="0" dirty="0">
              <a:highlight>
                <a:srgbClr val="FFFF00"/>
              </a:highlight>
              <a:latin typeface="Arial"/>
              <a:cs typeface="Arial"/>
            </a:endParaRPr>
          </a:p>
          <a:p>
            <a:pPr algn="l"/>
            <a:endParaRPr lang="nl-NL" sz="4000" b="0" dirty="0">
              <a:highlight>
                <a:srgbClr val="FFFF00"/>
              </a:highlight>
              <a:latin typeface="Arial" panose="020B0604020202020204" pitchFamily="34" charset="0"/>
              <a:cs typeface="Arial" panose="020B0604020202020204" pitchFamily="34" charset="0"/>
            </a:endParaRPr>
          </a:p>
          <a:p>
            <a:pPr algn="l"/>
            <a:r>
              <a:rPr lang="nl-NL" sz="4000" b="0" dirty="0">
                <a:latin typeface="Arial"/>
                <a:cs typeface="Arial"/>
              </a:rPr>
              <a:t>U kunt met uw vragen altijd terecht bij de leerkracht van uw kind en/of de intern begeleider </a:t>
            </a:r>
            <a:endParaRPr lang="nl-NL" sz="4000" b="0" dirty="0">
              <a:latin typeface="Arial" panose="020B0604020202020204" pitchFamily="34" charset="0"/>
              <a:cs typeface="Arial" panose="020B0604020202020204" pitchFamily="34" charset="0"/>
            </a:endParaRPr>
          </a:p>
        </p:txBody>
      </p:sp>
      <p:pic>
        <p:nvPicPr>
          <p:cNvPr id="4" name="Afbeelding 3" descr="Afbeelding met clipart, Graphics, grafische vormgeving, tekenfilm&#10;&#10;Automatisch gegenereerde beschrijving">
            <a:extLst>
              <a:ext uri="{FF2B5EF4-FFF2-40B4-BE49-F238E27FC236}">
                <a16:creationId xmlns:a16="http://schemas.microsoft.com/office/drawing/2014/main" id="{24E06527-143E-4A08-62A7-DC0BB3499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8758" y="5609968"/>
            <a:ext cx="3625954" cy="3254926"/>
          </a:xfrm>
          <a:prstGeom prst="rect">
            <a:avLst/>
          </a:prstGeom>
        </p:spPr>
      </p:pic>
    </p:spTree>
    <p:extLst>
      <p:ext uri="{BB962C8B-B14F-4D97-AF65-F5344CB8AC3E}">
        <p14:creationId xmlns:p14="http://schemas.microsoft.com/office/powerpoint/2010/main" val="18123239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perna medis nomen volksere"/>
          <p:cNvSpPr txBox="1">
            <a:spLocks noGrp="1"/>
          </p:cNvSpPr>
          <p:nvPr>
            <p:ph type="title"/>
          </p:nvPr>
        </p:nvSpPr>
        <p:spPr>
          <a:xfrm>
            <a:off x="736600" y="360000"/>
            <a:ext cx="23266400" cy="2286000"/>
          </a:xfrm>
          <a:prstGeom prst="rect">
            <a:avLst/>
          </a:prstGeom>
        </p:spPr>
        <p:txBody>
          <a:bodyPr>
            <a:noAutofit/>
          </a:bodyPr>
          <a:lstStyle>
            <a:lvl1pPr>
              <a:defRPr sz="12100" b="1">
                <a:solidFill>
                  <a:srgbClr val="134395"/>
                </a:solidFill>
                <a:latin typeface="Calibri"/>
                <a:ea typeface="Calibri"/>
                <a:cs typeface="Calibri"/>
                <a:sym typeface="Calibri"/>
              </a:defRPr>
            </a:lvl1pPr>
          </a:lstStyle>
          <a:p>
            <a:r>
              <a:rPr lang="nl-NL" sz="8500" dirty="0">
                <a:solidFill>
                  <a:srgbClr val="2F4C83"/>
                </a:solidFill>
                <a:latin typeface="Arial Black" panose="020B0604020202020204" pitchFamily="34" charset="0"/>
                <a:cs typeface="Arial Black" panose="020B0604020202020204" pitchFamily="34" charset="0"/>
              </a:rPr>
              <a:t>Aanmelden bij </a:t>
            </a:r>
            <a:br>
              <a:rPr lang="nl-NL" sz="8500" dirty="0">
                <a:solidFill>
                  <a:srgbClr val="2F4C83"/>
                </a:solidFill>
                <a:latin typeface="Arial Black" panose="020B0604020202020204" pitchFamily="34" charset="0"/>
                <a:cs typeface="Arial Black" panose="020B0604020202020204" pitchFamily="34" charset="0"/>
              </a:rPr>
            </a:br>
            <a:r>
              <a:rPr lang="nl-NL" sz="8500" dirty="0">
                <a:solidFill>
                  <a:srgbClr val="2F4C83"/>
                </a:solidFill>
                <a:latin typeface="Arial Black" panose="020B0604020202020204" pitchFamily="34" charset="0"/>
                <a:cs typeface="Arial Black" panose="020B0604020202020204" pitchFamily="34" charset="0"/>
              </a:rPr>
              <a:t>voortgezet speciaal onderwijs</a:t>
            </a:r>
            <a:endParaRPr sz="8500" dirty="0">
              <a:solidFill>
                <a:srgbClr val="2F4C83"/>
              </a:solidFill>
              <a:latin typeface="Arial Black" panose="020B0604020202020204" pitchFamily="34" charset="0"/>
              <a:cs typeface="Arial Black" panose="020B0604020202020204" pitchFamily="34" charset="0"/>
            </a:endParaRPr>
          </a:p>
        </p:txBody>
      </p:sp>
      <p:grpSp>
        <p:nvGrpSpPr>
          <p:cNvPr id="13" name="Groep 12">
            <a:extLst>
              <a:ext uri="{FF2B5EF4-FFF2-40B4-BE49-F238E27FC236}">
                <a16:creationId xmlns:a16="http://schemas.microsoft.com/office/drawing/2014/main" id="{E01332BB-7706-0648-B1EB-1BF2F5B669CE}"/>
              </a:ext>
            </a:extLst>
          </p:cNvPr>
          <p:cNvGrpSpPr/>
          <p:nvPr/>
        </p:nvGrpSpPr>
        <p:grpSpPr>
          <a:xfrm>
            <a:off x="0" y="12204948"/>
            <a:ext cx="24384000" cy="1663452"/>
            <a:chOff x="0" y="12204948"/>
            <a:chExt cx="24384000" cy="1663452"/>
          </a:xfrm>
        </p:grpSpPr>
        <p:grpSp>
          <p:nvGrpSpPr>
            <p:cNvPr id="14" name="Groep 13">
              <a:extLst>
                <a:ext uri="{FF2B5EF4-FFF2-40B4-BE49-F238E27FC236}">
                  <a16:creationId xmlns:a16="http://schemas.microsoft.com/office/drawing/2014/main" id="{B43620FA-705D-B24F-94B7-E5E5327F420D}"/>
                </a:ext>
              </a:extLst>
            </p:cNvPr>
            <p:cNvGrpSpPr/>
            <p:nvPr/>
          </p:nvGrpSpPr>
          <p:grpSpPr>
            <a:xfrm>
              <a:off x="0" y="12204948"/>
              <a:ext cx="24384000" cy="1663452"/>
              <a:chOff x="0" y="12204948"/>
              <a:chExt cx="24384000" cy="1663452"/>
            </a:xfrm>
          </p:grpSpPr>
          <p:sp>
            <p:nvSpPr>
              <p:cNvPr id="16" name="Rechthoek 15">
                <a:extLst>
                  <a:ext uri="{FF2B5EF4-FFF2-40B4-BE49-F238E27FC236}">
                    <a16:creationId xmlns:a16="http://schemas.microsoft.com/office/drawing/2014/main" id="{176AFA8B-29E6-6F4C-B889-7758C20EC6BE}"/>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Afbeelding 16">
                <a:extLst>
                  <a:ext uri="{FF2B5EF4-FFF2-40B4-BE49-F238E27FC236}">
                    <a16:creationId xmlns:a16="http://schemas.microsoft.com/office/drawing/2014/main" id="{3943BAF5-C10C-A945-B661-3B69C10EC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5" name="De OverstapRoute">
              <a:extLst>
                <a:ext uri="{FF2B5EF4-FFF2-40B4-BE49-F238E27FC236}">
                  <a16:creationId xmlns:a16="http://schemas.microsoft.com/office/drawing/2014/main" id="{D5B6772C-9C3A-7741-8FE5-A54D8E0AB2A7}"/>
                </a:ext>
              </a:extLst>
            </p:cNvPr>
            <p:cNvSpPr txBox="1"/>
            <p:nvPr/>
          </p:nvSpPr>
          <p:spPr>
            <a:xfrm>
              <a:off x="1636526" y="12967485"/>
              <a:ext cx="3080972"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2" name="Tekstvak 1">
            <a:extLst>
              <a:ext uri="{FF2B5EF4-FFF2-40B4-BE49-F238E27FC236}">
                <a16:creationId xmlns:a16="http://schemas.microsoft.com/office/drawing/2014/main" id="{272EA0E2-16AF-445C-A9E8-7F819E6B91D0}"/>
              </a:ext>
            </a:extLst>
          </p:cNvPr>
          <p:cNvSpPr txBox="1"/>
          <p:nvPr/>
        </p:nvSpPr>
        <p:spPr>
          <a:xfrm>
            <a:off x="5931244" y="2439934"/>
            <a:ext cx="17169020" cy="10136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br>
              <a:rPr lang="nl-NL" sz="4000" b="0" dirty="0">
                <a:latin typeface="Arial" panose="020B0604020202020204" pitchFamily="34" charset="0"/>
                <a:cs typeface="Arial" panose="020B0604020202020204" pitchFamily="34" charset="0"/>
              </a:rPr>
            </a:br>
            <a:r>
              <a:rPr lang="nl-NL" sz="3600" b="0" dirty="0">
                <a:latin typeface="Arial"/>
                <a:cs typeface="Arial"/>
              </a:rPr>
              <a:t>Adviesgesprek vso-3						: vanaf januari</a:t>
            </a:r>
            <a:br>
              <a:rPr lang="nl-NL" sz="3600" b="0" dirty="0">
                <a:latin typeface="Arial" panose="020B0604020202020204" pitchFamily="34" charset="0"/>
                <a:cs typeface="Arial" panose="020B0604020202020204" pitchFamily="34" charset="0"/>
              </a:rPr>
            </a:br>
            <a:r>
              <a:rPr lang="nl-NL" sz="3600" b="0" dirty="0">
                <a:latin typeface="Arial"/>
                <a:cs typeface="Arial"/>
              </a:rPr>
              <a:t>Aanmelden vso-3 ZML en Tyltyl				: vanaf 10 januari</a:t>
            </a:r>
            <a:br>
              <a:rPr lang="nl-NL" sz="3600" b="0" dirty="0">
                <a:latin typeface="Arial"/>
                <a:cs typeface="Arial"/>
              </a:rPr>
            </a:br>
            <a:r>
              <a:rPr lang="nl-NL" sz="3600" b="0" dirty="0">
                <a:latin typeface="Arial"/>
                <a:cs typeface="Arial"/>
              </a:rPr>
              <a:t>Aanmelden vso-3 Mytyl en Recon College	: vanaf 18 maart</a:t>
            </a:r>
          </a:p>
          <a:p>
            <a:pPr algn="l"/>
            <a:endParaRPr lang="nl-NL" sz="3600" b="0" dirty="0">
              <a:latin typeface="Arial" panose="020B0604020202020204" pitchFamily="34" charset="0"/>
              <a:cs typeface="Arial" panose="020B0604020202020204" pitchFamily="34" charset="0"/>
            </a:endParaRPr>
          </a:p>
          <a:p>
            <a:pPr algn="l"/>
            <a:r>
              <a:rPr lang="nl-NL" sz="3600" b="0" dirty="0">
                <a:latin typeface="Arial" panose="020B0604020202020204" pitchFamily="34" charset="0"/>
                <a:cs typeface="Arial" panose="020B0604020202020204" pitchFamily="34" charset="0"/>
              </a:rPr>
              <a:t>Adviesgesprek vso-4	: vanaf januari</a:t>
            </a:r>
          </a:p>
          <a:p>
            <a:pPr algn="l"/>
            <a:r>
              <a:rPr lang="nl-NL" sz="3600" b="0" dirty="0">
                <a:latin typeface="Arial"/>
                <a:cs typeface="Arial"/>
              </a:rPr>
              <a:t>Aanmelden vso-4		: net als de reguliere scholen, 18 maart t/m 1 april</a:t>
            </a:r>
            <a:endParaRPr lang="nl-NL" sz="3600" b="0" dirty="0">
              <a:latin typeface="Arial" panose="020B0604020202020204" pitchFamily="34" charset="0"/>
              <a:cs typeface="Arial" panose="020B0604020202020204" pitchFamily="34" charset="0"/>
            </a:endParaRPr>
          </a:p>
          <a:p>
            <a:pPr algn="l"/>
            <a:endParaRPr lang="nl-NL" sz="3600" b="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nl-NL" sz="3600" b="0" dirty="0">
                <a:latin typeface="Arial" panose="020B0604020202020204" pitchFamily="34" charset="0"/>
                <a:cs typeface="Arial" panose="020B0604020202020204" pitchFamily="34" charset="0"/>
              </a:rPr>
              <a:t>Leerlingen hebben een toelaatbaarheidsverklaring van Koers VO nodig</a:t>
            </a:r>
          </a:p>
          <a:p>
            <a:pPr marL="457200" indent="-457200" algn="l">
              <a:buFont typeface="Arial" panose="020B0604020202020204" pitchFamily="34" charset="0"/>
              <a:buChar char="•"/>
            </a:pPr>
            <a:r>
              <a:rPr lang="nl-NL" sz="3600" b="0" dirty="0">
                <a:latin typeface="Arial" panose="020B0604020202020204" pitchFamily="34" charset="0"/>
                <a:cs typeface="Arial" panose="020B0604020202020204" pitchFamily="34" charset="0"/>
              </a:rPr>
              <a:t>De vso-school vraagt deze toelaatbaarheidsverklaring aan</a:t>
            </a:r>
          </a:p>
          <a:p>
            <a:pPr marL="457200" indent="-457200" algn="l">
              <a:buFont typeface="Arial" panose="020B0604020202020204" pitchFamily="34" charset="0"/>
              <a:buChar char="•"/>
            </a:pPr>
            <a:r>
              <a:rPr lang="nl-NL" sz="3600" b="0" dirty="0">
                <a:latin typeface="Arial" panose="020B0604020202020204" pitchFamily="34" charset="0"/>
                <a:cs typeface="Arial" panose="020B0604020202020204" pitchFamily="34" charset="0"/>
              </a:rPr>
              <a:t>Geen voorkeurslijst invullen bij aanmelding op een vso-3 school</a:t>
            </a:r>
          </a:p>
          <a:p>
            <a:pPr marL="457200" indent="-457200" algn="l">
              <a:buFont typeface="Arial" panose="020B0604020202020204" pitchFamily="34" charset="0"/>
              <a:buChar char="•"/>
            </a:pPr>
            <a:r>
              <a:rPr lang="nl-NL" sz="3600" b="0" dirty="0">
                <a:latin typeface="Arial" panose="020B0604020202020204" pitchFamily="34" charset="0"/>
                <a:cs typeface="Arial" panose="020B0604020202020204" pitchFamily="34" charset="0"/>
              </a:rPr>
              <a:t>Geen loting bij vso-3: samen met Koers VO zorgen de vso-scholen voor voldoende plekken voor alle leerlingen die speciaal onderwijs nodig hebben</a:t>
            </a:r>
          </a:p>
          <a:p>
            <a:pPr marL="457200" indent="-457200" algn="l">
              <a:buFont typeface="Arial" panose="020B0604020202020204" pitchFamily="34" charset="0"/>
              <a:buChar char="•"/>
            </a:pPr>
            <a:r>
              <a:rPr lang="nl-NL" sz="3600" b="0" u="sng" dirty="0">
                <a:latin typeface="Arial" panose="020B0604020202020204" pitchFamily="34" charset="0"/>
                <a:cs typeface="Arial" panose="020B0604020202020204" pitchFamily="34" charset="0"/>
              </a:rPr>
              <a:t>Nieuw schooljaar 2023-2024</a:t>
            </a:r>
            <a:r>
              <a:rPr lang="nl-NL" sz="3600" b="0" dirty="0">
                <a:latin typeface="Arial" panose="020B0604020202020204" pitchFamily="34" charset="0"/>
                <a:cs typeface="Arial" panose="020B0604020202020204" pitchFamily="34" charset="0"/>
              </a:rPr>
              <a:t>: loting bij vso-4 als er meer leerlingen worden aangemeld dan er plek is (alleen voor de school en klas waar overaanmelding is)</a:t>
            </a:r>
          </a:p>
          <a:p>
            <a:pPr algn="l"/>
            <a:endParaRPr lang="nl-NL" sz="3600" b="0" dirty="0">
              <a:highlight>
                <a:srgbClr val="FFFF00"/>
              </a:highlight>
              <a:latin typeface="Arial" panose="020B0604020202020204" pitchFamily="34" charset="0"/>
              <a:cs typeface="Arial" panose="020B0604020202020204" pitchFamily="34" charset="0"/>
            </a:endParaRPr>
          </a:p>
          <a:p>
            <a:pPr algn="l"/>
            <a:r>
              <a:rPr lang="nl-NL" sz="3600" b="0" dirty="0">
                <a:latin typeface="Arial" panose="020B0604020202020204" pitchFamily="34" charset="0"/>
                <a:cs typeface="Arial" panose="020B0604020202020204" pitchFamily="34" charset="0"/>
              </a:rPr>
              <a:t>U kunt met uw vragen altijd terecht bij de leerkracht van uw kind en/of de intern begeleider</a:t>
            </a:r>
          </a:p>
        </p:txBody>
      </p:sp>
      <p:pic>
        <p:nvPicPr>
          <p:cNvPr id="4" name="Afbeelding 3" descr="Afbeelding met clipart, Graphics, grafische vormgeving, tekenfilm&#10;&#10;Automatisch gegenereerde beschrijving">
            <a:extLst>
              <a:ext uri="{FF2B5EF4-FFF2-40B4-BE49-F238E27FC236}">
                <a16:creationId xmlns:a16="http://schemas.microsoft.com/office/drawing/2014/main" id="{18BF8128-0CBF-250A-3BE9-D5CE8D2B8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7612" y="8706237"/>
            <a:ext cx="3158132" cy="2834974"/>
          </a:xfrm>
          <a:prstGeom prst="rect">
            <a:avLst/>
          </a:prstGeom>
        </p:spPr>
      </p:pic>
    </p:spTree>
    <p:extLst>
      <p:ext uri="{BB962C8B-B14F-4D97-AF65-F5344CB8AC3E}">
        <p14:creationId xmlns:p14="http://schemas.microsoft.com/office/powerpoint/2010/main" val="373820445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Aperna medis nomen volksere"/>
          <p:cNvSpPr txBox="1">
            <a:spLocks noGrp="1"/>
          </p:cNvSpPr>
          <p:nvPr>
            <p:ph type="title"/>
          </p:nvPr>
        </p:nvSpPr>
        <p:spPr>
          <a:xfrm>
            <a:off x="650620" y="584415"/>
            <a:ext cx="23082759" cy="2286000"/>
          </a:xfrm>
          <a:prstGeom prst="rect">
            <a:avLst/>
          </a:prstGeom>
        </p:spPr>
        <p:txBody>
          <a:bodyPr>
            <a:noAutofit/>
          </a:bodyPr>
          <a:lstStyle>
            <a:lvl1pPr>
              <a:defRPr sz="12100" b="1">
                <a:solidFill>
                  <a:srgbClr val="134395"/>
                </a:solidFill>
                <a:latin typeface="Calibri"/>
                <a:ea typeface="Calibri"/>
                <a:cs typeface="Calibri"/>
                <a:sym typeface="Calibri"/>
              </a:defRPr>
            </a:lvl1pPr>
          </a:lstStyle>
          <a:p>
            <a:r>
              <a:rPr lang="nl-NL" sz="9000" dirty="0">
                <a:solidFill>
                  <a:srgbClr val="2F4C83"/>
                </a:solidFill>
                <a:latin typeface="Arial Black" panose="020B0604020202020204" pitchFamily="34" charset="0"/>
                <a:cs typeface="Arial Black" panose="020B0604020202020204" pitchFamily="34" charset="0"/>
              </a:rPr>
              <a:t>Aanmelden bij regulier vo en vso-4 praktijkonderwijs t/m gymnasium</a:t>
            </a:r>
            <a:endParaRPr sz="9000" dirty="0">
              <a:solidFill>
                <a:srgbClr val="2F4C83"/>
              </a:solidFill>
              <a:latin typeface="Arial Black" panose="020B0604020202020204" pitchFamily="34" charset="0"/>
              <a:cs typeface="Arial Black" panose="020B0604020202020204" pitchFamily="34" charset="0"/>
            </a:endParaRPr>
          </a:p>
        </p:txBody>
      </p:sp>
      <p:grpSp>
        <p:nvGrpSpPr>
          <p:cNvPr id="13" name="Groep 12">
            <a:extLst>
              <a:ext uri="{FF2B5EF4-FFF2-40B4-BE49-F238E27FC236}">
                <a16:creationId xmlns:a16="http://schemas.microsoft.com/office/drawing/2014/main" id="{E01332BB-7706-0648-B1EB-1BF2F5B669CE}"/>
              </a:ext>
            </a:extLst>
          </p:cNvPr>
          <p:cNvGrpSpPr/>
          <p:nvPr/>
        </p:nvGrpSpPr>
        <p:grpSpPr>
          <a:xfrm>
            <a:off x="0" y="12204948"/>
            <a:ext cx="24384000" cy="1663452"/>
            <a:chOff x="0" y="12204948"/>
            <a:chExt cx="24384000" cy="1663452"/>
          </a:xfrm>
        </p:grpSpPr>
        <p:grpSp>
          <p:nvGrpSpPr>
            <p:cNvPr id="14" name="Groep 13">
              <a:extLst>
                <a:ext uri="{FF2B5EF4-FFF2-40B4-BE49-F238E27FC236}">
                  <a16:creationId xmlns:a16="http://schemas.microsoft.com/office/drawing/2014/main" id="{B43620FA-705D-B24F-94B7-E5E5327F420D}"/>
                </a:ext>
              </a:extLst>
            </p:cNvPr>
            <p:cNvGrpSpPr/>
            <p:nvPr/>
          </p:nvGrpSpPr>
          <p:grpSpPr>
            <a:xfrm>
              <a:off x="0" y="12204948"/>
              <a:ext cx="24384000" cy="1663452"/>
              <a:chOff x="0" y="12204948"/>
              <a:chExt cx="24384000" cy="1663452"/>
            </a:xfrm>
          </p:grpSpPr>
          <p:sp>
            <p:nvSpPr>
              <p:cNvPr id="16" name="Rechthoek 15">
                <a:extLst>
                  <a:ext uri="{FF2B5EF4-FFF2-40B4-BE49-F238E27FC236}">
                    <a16:creationId xmlns:a16="http://schemas.microsoft.com/office/drawing/2014/main" id="{176AFA8B-29E6-6F4C-B889-7758C20EC6BE}"/>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Afbeelding 16">
                <a:extLst>
                  <a:ext uri="{FF2B5EF4-FFF2-40B4-BE49-F238E27FC236}">
                    <a16:creationId xmlns:a16="http://schemas.microsoft.com/office/drawing/2014/main" id="{3943BAF5-C10C-A945-B661-3B69C10EC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5" name="De OverstapRoute">
              <a:extLst>
                <a:ext uri="{FF2B5EF4-FFF2-40B4-BE49-F238E27FC236}">
                  <a16:creationId xmlns:a16="http://schemas.microsoft.com/office/drawing/2014/main" id="{D5B6772C-9C3A-7741-8FE5-A54D8E0AB2A7}"/>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2" name="Tekstvak 1">
            <a:extLst>
              <a:ext uri="{FF2B5EF4-FFF2-40B4-BE49-F238E27FC236}">
                <a16:creationId xmlns:a16="http://schemas.microsoft.com/office/drawing/2014/main" id="{B83B7DF7-C02D-4581-8F0E-25CB28EFB87E}"/>
              </a:ext>
            </a:extLst>
          </p:cNvPr>
          <p:cNvSpPr txBox="1"/>
          <p:nvPr/>
        </p:nvSpPr>
        <p:spPr>
          <a:xfrm>
            <a:off x="8439664" y="4342578"/>
            <a:ext cx="15171625" cy="61657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nl-NL" sz="4400" dirty="0">
                <a:latin typeface="Arial"/>
                <a:cs typeface="Arial"/>
              </a:rPr>
              <a:t>Stappen</a:t>
            </a:r>
          </a:p>
          <a:p>
            <a:pPr algn="l"/>
            <a:endParaRPr lang="nl-NL" sz="4000" dirty="0">
              <a:latin typeface="Arial" panose="020B0604020202020204" pitchFamily="34" charset="0"/>
              <a:cs typeface="Arial" panose="020B0604020202020204" pitchFamily="34" charset="0"/>
            </a:endParaRPr>
          </a:p>
          <a:p>
            <a:pPr algn="l"/>
            <a:r>
              <a:rPr lang="nl-NL" sz="4000" b="0" dirty="0">
                <a:latin typeface="Arial"/>
                <a:cs typeface="Arial"/>
              </a:rPr>
              <a:t>Adviesgesprek: vóór 24 maart </a:t>
            </a:r>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Aanmelden: 18 maart t/m 1 april</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Soms loting</a:t>
            </a:r>
          </a:p>
          <a:p>
            <a:pPr algn="l"/>
            <a:endParaRPr lang="nl-NL" sz="4000" b="0" dirty="0">
              <a:highlight>
                <a:srgbClr val="FFFF00"/>
              </a:highlight>
              <a:latin typeface="Arial" panose="020B0604020202020204" pitchFamily="34" charset="0"/>
              <a:cs typeface="Arial" panose="020B0604020202020204" pitchFamily="34" charset="0"/>
            </a:endParaRPr>
          </a:p>
          <a:p>
            <a:pPr algn="l"/>
            <a:r>
              <a:rPr lang="nl-NL" sz="4000" b="0" dirty="0">
                <a:latin typeface="Arial"/>
                <a:cs typeface="Arial"/>
              </a:rPr>
              <a:t>U kunt met uw vragen altijd terecht bij de leerkracht van uw kind en/of de intern begeleider</a:t>
            </a:r>
          </a:p>
          <a:p>
            <a:pPr algn="l"/>
            <a:endParaRPr lang="nl-NL" dirty="0"/>
          </a:p>
        </p:txBody>
      </p:sp>
      <p:pic>
        <p:nvPicPr>
          <p:cNvPr id="5" name="Afbeelding 4" descr="Afbeelding met tekening, schets, illustratie, clipart&#10;&#10;Automatisch gegenereerde beschrijving">
            <a:extLst>
              <a:ext uri="{FF2B5EF4-FFF2-40B4-BE49-F238E27FC236}">
                <a16:creationId xmlns:a16="http://schemas.microsoft.com/office/drawing/2014/main" id="{BCD5C642-E8B7-C784-9FD9-F18903FA8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279" y="5163647"/>
            <a:ext cx="6307711" cy="4502201"/>
          </a:xfrm>
          <a:prstGeom prst="rect">
            <a:avLst/>
          </a:prstGeom>
        </p:spPr>
      </p:pic>
    </p:spTree>
    <p:extLst>
      <p:ext uri="{BB962C8B-B14F-4D97-AF65-F5344CB8AC3E}">
        <p14:creationId xmlns:p14="http://schemas.microsoft.com/office/powerpoint/2010/main" val="29187348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a:latin typeface="Arial Black" panose="020B0604020202020204" pitchFamily="34" charset="0"/>
                <a:cs typeface="Arial Black" panose="020B0604020202020204" pitchFamily="34" charset="0"/>
              </a:rPr>
              <a:t>De aanmelding</a:t>
            </a:r>
            <a:endParaRPr sz="1100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pic>
        <p:nvPicPr>
          <p:cNvPr id="3" name="Afbeelding 2">
            <a:extLst>
              <a:ext uri="{FF2B5EF4-FFF2-40B4-BE49-F238E27FC236}">
                <a16:creationId xmlns:a16="http://schemas.microsoft.com/office/drawing/2014/main" id="{FC5699D8-FB14-412D-8551-C7BE3BDB3A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422" y="4394161"/>
            <a:ext cx="3350087" cy="4064040"/>
          </a:xfrm>
          <a:prstGeom prst="rect">
            <a:avLst/>
          </a:prstGeom>
        </p:spPr>
      </p:pic>
      <p:sp>
        <p:nvSpPr>
          <p:cNvPr id="5" name="Tekstvak 4">
            <a:extLst>
              <a:ext uri="{FF2B5EF4-FFF2-40B4-BE49-F238E27FC236}">
                <a16:creationId xmlns:a16="http://schemas.microsoft.com/office/drawing/2014/main" id="{22493AA4-4B51-4C44-9E87-02C44CF47BC3}"/>
              </a:ext>
            </a:extLst>
          </p:cNvPr>
          <p:cNvSpPr txBox="1"/>
          <p:nvPr/>
        </p:nvSpPr>
        <p:spPr>
          <a:xfrm>
            <a:off x="6514949" y="2942892"/>
            <a:ext cx="15208250" cy="9859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nl-NL" sz="4400" dirty="0">
                <a:latin typeface="Arial" panose="020B0604020202020204" pitchFamily="34" charset="0"/>
                <a:cs typeface="Arial" panose="020B0604020202020204" pitchFamily="34" charset="0"/>
              </a:rPr>
              <a:t>Voor alle leerlingen</a:t>
            </a:r>
          </a:p>
          <a:p>
            <a:pPr marL="0" marR="0" indent="0" algn="l" defTabSz="825500" rtl="0" fontAlgn="auto" latinLnBrk="0" hangingPunct="0">
              <a:lnSpc>
                <a:spcPct val="100000"/>
              </a:lnSpc>
              <a:spcBef>
                <a:spcPts val="0"/>
              </a:spcBef>
              <a:spcAft>
                <a:spcPts val="0"/>
              </a:spcAft>
              <a:buClrTx/>
              <a:buSzTx/>
              <a:buFontTx/>
              <a:buNone/>
              <a:tabLst/>
            </a:pPr>
            <a:endParaRPr lang="nl-NL" sz="400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kumimoji="0" lang="nl-NL"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Kijk op de website van </a:t>
            </a:r>
            <a:r>
              <a:rPr lang="nl-NL" sz="4000" b="0" dirty="0">
                <a:latin typeface="Arial" panose="020B0604020202020204" pitchFamily="34" charset="0"/>
                <a:cs typeface="Arial" panose="020B0604020202020204" pitchFamily="34" charset="0"/>
              </a:rPr>
              <a:t>uw</a:t>
            </a:r>
            <a:r>
              <a:rPr kumimoji="0" lang="nl-NL"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 v(s)o-school van voorkeur:</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panose="020B0604020202020204" pitchFamily="34" charset="0"/>
                <a:cs typeface="Arial" panose="020B0604020202020204" pitchFamily="34" charset="0"/>
              </a:rPr>
              <a:t>wanneer kunt u langskomen voor aanmelding</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panose="020B0604020202020204" pitchFamily="34" charset="0"/>
                <a:cs typeface="Arial" panose="020B0604020202020204" pitchFamily="34" charset="0"/>
              </a:rPr>
              <a:t>of u vooraf een afspraak moet maken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panose="020B0604020202020204" pitchFamily="34" charset="0"/>
                <a:cs typeface="Arial" panose="020B0604020202020204" pitchFamily="34" charset="0"/>
              </a:rPr>
              <a:t>of u vooraf een formulier moet invullen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panose="020B0604020202020204" pitchFamily="34" charset="0"/>
                <a:cs typeface="Arial" panose="020B0604020202020204" pitchFamily="34" charset="0"/>
              </a:rPr>
              <a:t>of er een vaardigheidstoets voor een speciale klas nodig is</a:t>
            </a:r>
            <a:br>
              <a:rPr lang="nl-NL" sz="4000" b="0" dirty="0">
                <a:latin typeface="Arial" panose="020B0604020202020204" pitchFamily="34" charset="0"/>
                <a:cs typeface="Arial" panose="020B0604020202020204" pitchFamily="34" charset="0"/>
              </a:rPr>
            </a:br>
            <a:r>
              <a:rPr lang="nl-NL" sz="4000" b="0" dirty="0">
                <a:latin typeface="Arial" panose="020B0604020202020204" pitchFamily="34" charset="0"/>
                <a:cs typeface="Arial" panose="020B0604020202020204" pitchFamily="34" charset="0"/>
              </a:rPr>
              <a:t>(sport, muziek, dans, tweetalig, e.d.)</a:t>
            </a:r>
          </a:p>
          <a:p>
            <a:pPr marL="0" marR="0" indent="0" algn="l" defTabSz="825500" rtl="0" fontAlgn="auto" latinLnBrk="0" hangingPunct="0">
              <a:lnSpc>
                <a:spcPct val="100000"/>
              </a:lnSpc>
              <a:spcBef>
                <a:spcPts val="0"/>
              </a:spcBef>
              <a:spcAft>
                <a:spcPts val="0"/>
              </a:spcAft>
              <a:buClrTx/>
              <a:buSzTx/>
              <a:buFontTx/>
              <a:buNone/>
              <a:tabLst/>
            </a:pPr>
            <a:endParaRPr kumimoji="0" lang="nl-NL"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nl-NL" sz="4000" b="0" dirty="0">
                <a:latin typeface="Arial" panose="020B0604020202020204" pitchFamily="34" charset="0"/>
                <a:cs typeface="Arial" panose="020B0604020202020204" pitchFamily="34" charset="0"/>
              </a:rPr>
              <a:t>U gaat naar de middelbare school van uw voorkeur met:</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panose="020B0604020202020204" pitchFamily="34" charset="0"/>
                <a:cs typeface="Arial" panose="020B0604020202020204" pitchFamily="34" charset="0"/>
              </a:rPr>
              <a:t>het adviesformulier met de unieke code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panose="020B0604020202020204" pitchFamily="34" charset="0"/>
                <a:cs typeface="Arial" panose="020B0604020202020204" pitchFamily="34" charset="0"/>
              </a:rPr>
              <a:t>de ingevulde voorkeurslijst (niet bij het vso-3)</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lang="nl-NL" sz="4000" b="0" dirty="0">
              <a:latin typeface="Arial" panose="020B0604020202020204" pitchFamily="34" charset="0"/>
              <a:cs typeface="Arial" panose="020B0604020202020204" pitchFamily="34" charset="0"/>
            </a:endParaRPr>
          </a:p>
          <a:p>
            <a:pPr marR="0" algn="l" defTabSz="825500" rtl="0" fontAlgn="auto" latinLnBrk="0" hangingPunct="0">
              <a:lnSpc>
                <a:spcPct val="100000"/>
              </a:lnSpc>
              <a:spcBef>
                <a:spcPts val="0"/>
              </a:spcBef>
              <a:spcAft>
                <a:spcPts val="0"/>
              </a:spcAft>
              <a:buClrTx/>
              <a:buSzTx/>
              <a:tabLst/>
            </a:pPr>
            <a:r>
              <a:rPr lang="nl-NL" sz="4000" b="0" dirty="0">
                <a:latin typeface="Arial" panose="020B0604020202020204" pitchFamily="34" charset="0"/>
                <a:cs typeface="Arial" panose="020B0604020202020204" pitchFamily="34" charset="0"/>
              </a:rPr>
              <a:t>De middelbare school zet uw voorkeursscholen in het computersysteem</a:t>
            </a:r>
            <a:endParaRPr kumimoji="0" lang="nl-NL" sz="4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lang="nl-NL" dirty="0"/>
          </a:p>
        </p:txBody>
      </p:sp>
    </p:spTree>
    <p:extLst>
      <p:ext uri="{BB962C8B-B14F-4D97-AF65-F5344CB8AC3E}">
        <p14:creationId xmlns:p14="http://schemas.microsoft.com/office/powerpoint/2010/main" val="37231474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Afbeelding" descr="Afbeelding"/>
          <p:cNvPicPr>
            <a:picLocks noChangeAspect="1"/>
          </p:cNvPicPr>
          <p:nvPr/>
        </p:nvPicPr>
        <p:blipFill>
          <a:blip r:embed="rId3"/>
          <a:stretch>
            <a:fillRect/>
          </a:stretch>
        </p:blipFill>
        <p:spPr>
          <a:xfrm>
            <a:off x="6739871" y="2974622"/>
            <a:ext cx="14616320" cy="8784000"/>
          </a:xfrm>
          <a:prstGeom prst="rect">
            <a:avLst/>
          </a:prstGeom>
          <a:ln w="12700">
            <a:miter lim="400000"/>
          </a:ln>
        </p:spPr>
      </p:pic>
      <p:sp>
        <p:nvSpPr>
          <p:cNvPr id="174" name="We gebruiken bij het opstellen van het schooladvies de vaardigheidsscores op de LVS-toetsen uit groep 6, 7 en 8…"/>
          <p:cNvSpPr txBox="1">
            <a:spLocks noGrp="1"/>
          </p:cNvSpPr>
          <p:nvPr>
            <p:ph type="body" sz="half" idx="1"/>
          </p:nvPr>
        </p:nvSpPr>
        <p:spPr>
          <a:xfrm>
            <a:off x="7977431" y="3970564"/>
            <a:ext cx="12649199" cy="6792116"/>
          </a:xfrm>
          <a:prstGeom prst="rect">
            <a:avLst/>
          </a:prstGeom>
        </p:spPr>
        <p:txBody>
          <a:bodyPr>
            <a:normAutofit fontScale="92500" lnSpcReduction="20000"/>
          </a:bodyPr>
          <a:lstStyle/>
          <a:p>
            <a:pPr marL="0" indent="0" defTabSz="342900" hangingPunct="1">
              <a:lnSpc>
                <a:spcPct val="150000"/>
              </a:lnSpc>
              <a:spcBef>
                <a:spcPts val="0"/>
              </a:spcBef>
              <a:buSzTx/>
              <a:buFontTx/>
              <a:buNone/>
              <a:defRPr sz="3975">
                <a:latin typeface="Calibri"/>
                <a:ea typeface="Calibri"/>
                <a:cs typeface="Calibri"/>
                <a:sym typeface="Calibri"/>
              </a:defRPr>
            </a:pPr>
            <a:r>
              <a:rPr lang="nl-NL" sz="4900" b="1" dirty="0">
                <a:solidFill>
                  <a:schemeClr val="bg1"/>
                </a:solidFill>
                <a:latin typeface="Arial"/>
                <a:ea typeface="Calibri"/>
                <a:cs typeface="Arial"/>
                <a:sym typeface="Calibri"/>
              </a:rPr>
              <a:t>18 maart t/m 1 april 2024</a:t>
            </a:r>
            <a:br>
              <a:rPr lang="nl-NL" sz="4900" b="1" dirty="0">
                <a:latin typeface="Arial" panose="020B0604020202020204" pitchFamily="34" charset="0"/>
                <a:ea typeface="Calibri"/>
                <a:cs typeface="Arial" panose="020B0604020202020204" pitchFamily="34" charset="0"/>
              </a:rPr>
            </a:br>
            <a:endParaRPr lang="nl-NL" sz="4900" b="1" dirty="0">
              <a:solidFill>
                <a:schemeClr val="bg1"/>
              </a:solidFill>
              <a:latin typeface="Arial" panose="020B0604020202020204" pitchFamily="34" charset="0"/>
              <a:ea typeface="Calibri"/>
              <a:cs typeface="Arial" panose="020B0604020202020204" pitchFamily="34" charset="0"/>
              <a:sym typeface="Calibri"/>
            </a:endParaRPr>
          </a:p>
          <a:p>
            <a:pPr marL="0" indent="0" defTabSz="342900" hangingPunct="1">
              <a:lnSpc>
                <a:spcPct val="150000"/>
              </a:lnSpc>
              <a:spcBef>
                <a:spcPts val="0"/>
              </a:spcBef>
              <a:buSzTx/>
              <a:buFontTx/>
              <a:buNone/>
              <a:defRPr sz="3975">
                <a:latin typeface="Calibri"/>
                <a:ea typeface="Calibri"/>
                <a:cs typeface="Calibri"/>
                <a:sym typeface="Calibri"/>
              </a:defRPr>
            </a:pPr>
            <a:r>
              <a:rPr lang="nl-NL" sz="4900" dirty="0">
                <a:solidFill>
                  <a:schemeClr val="bg1"/>
                </a:solidFill>
                <a:latin typeface="Arial"/>
                <a:ea typeface="Calibri"/>
                <a:cs typeface="Arial"/>
                <a:sym typeface="Calibri"/>
              </a:rPr>
              <a:t>Alle kinderen die in de aanmeldperiode aangemeld worden, hebben evenveel kans op een plek. Het maakt dus niet uit of u uw kind aan het begin of aan het einde van deze periode aanmeldt. Doe het wel uiterlijk 1 april!</a:t>
            </a:r>
            <a:endParaRPr lang="nl-NL" sz="4900" dirty="0">
              <a:solidFill>
                <a:schemeClr val="bg1"/>
              </a:solidFill>
              <a:latin typeface="Arial"/>
              <a:ea typeface="Calibri"/>
              <a:cs typeface="Arial"/>
            </a:endParaRPr>
          </a:p>
          <a:p>
            <a:pPr marL="0" indent="0" defTabSz="342900">
              <a:lnSpc>
                <a:spcPct val="120000"/>
              </a:lnSpc>
              <a:spcBef>
                <a:spcPts val="0"/>
              </a:spcBef>
              <a:buSzTx/>
              <a:buNone/>
              <a:defRPr sz="3975">
                <a:solidFill>
                  <a:srgbClr val="FFFFFF"/>
                </a:solidFill>
                <a:latin typeface="Calibri"/>
                <a:ea typeface="Calibri"/>
                <a:cs typeface="Calibri"/>
                <a:sym typeface="Calibri"/>
              </a:defRPr>
            </a:pPr>
            <a:endParaRPr sz="3700" dirty="0">
              <a:latin typeface="Arial" panose="020B0604020202020204" pitchFamily="34" charset="0"/>
              <a:cs typeface="Arial" panose="020B0604020202020204" pitchFamily="34" charset="0"/>
            </a:endParaRPr>
          </a:p>
        </p:txBody>
      </p:sp>
      <p:grpSp>
        <p:nvGrpSpPr>
          <p:cNvPr id="11" name="Groep 10">
            <a:extLst>
              <a:ext uri="{FF2B5EF4-FFF2-40B4-BE49-F238E27FC236}">
                <a16:creationId xmlns:a16="http://schemas.microsoft.com/office/drawing/2014/main" id="{E621981A-F467-3D4A-BC00-6F9F77ABD96A}"/>
              </a:ext>
            </a:extLst>
          </p:cNvPr>
          <p:cNvGrpSpPr/>
          <p:nvPr/>
        </p:nvGrpSpPr>
        <p:grpSpPr>
          <a:xfrm>
            <a:off x="0" y="12204948"/>
            <a:ext cx="24384000" cy="1663452"/>
            <a:chOff x="0" y="12204948"/>
            <a:chExt cx="24384000" cy="1663452"/>
          </a:xfrm>
        </p:grpSpPr>
        <p:grpSp>
          <p:nvGrpSpPr>
            <p:cNvPr id="12" name="Groep 11">
              <a:extLst>
                <a:ext uri="{FF2B5EF4-FFF2-40B4-BE49-F238E27FC236}">
                  <a16:creationId xmlns:a16="http://schemas.microsoft.com/office/drawing/2014/main" id="{CBF07C43-3CD5-C842-9D27-098AEC757376}"/>
                </a:ext>
              </a:extLst>
            </p:cNvPr>
            <p:cNvGrpSpPr/>
            <p:nvPr/>
          </p:nvGrpSpPr>
          <p:grpSpPr>
            <a:xfrm>
              <a:off x="0" y="12204948"/>
              <a:ext cx="24384000" cy="1663452"/>
              <a:chOff x="0" y="12204948"/>
              <a:chExt cx="24384000" cy="1663452"/>
            </a:xfrm>
          </p:grpSpPr>
          <p:sp>
            <p:nvSpPr>
              <p:cNvPr id="14" name="Rechthoek 13">
                <a:extLst>
                  <a:ext uri="{FF2B5EF4-FFF2-40B4-BE49-F238E27FC236}">
                    <a16:creationId xmlns:a16="http://schemas.microsoft.com/office/drawing/2014/main" id="{BBA499EA-0387-CA45-B6FB-313DCBFF00FA}"/>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Afbeelding 14">
                <a:extLst>
                  <a:ext uri="{FF2B5EF4-FFF2-40B4-BE49-F238E27FC236}">
                    <a16:creationId xmlns:a16="http://schemas.microsoft.com/office/drawing/2014/main" id="{15D2F02F-6855-FF4D-84A5-C02591E9F1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3" name="De OverstapRoute">
              <a:extLst>
                <a:ext uri="{FF2B5EF4-FFF2-40B4-BE49-F238E27FC236}">
                  <a16:creationId xmlns:a16="http://schemas.microsoft.com/office/drawing/2014/main" id="{D9B02404-5B1D-5345-9708-8A44F0D8F26B}"/>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17" name="Exero is debisit upicam est">
            <a:extLst>
              <a:ext uri="{FF2B5EF4-FFF2-40B4-BE49-F238E27FC236}">
                <a16:creationId xmlns:a16="http://schemas.microsoft.com/office/drawing/2014/main" id="{8C83E1FB-2D2C-4DD5-9E41-A30297003662}"/>
              </a:ext>
            </a:extLst>
          </p:cNvPr>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a:latin typeface="Arial Black" panose="020B0604020202020204" pitchFamily="34" charset="0"/>
                <a:cs typeface="Arial Black" panose="020B0604020202020204" pitchFamily="34" charset="0"/>
              </a:rPr>
              <a:t>De aanmeldperiode</a:t>
            </a:r>
            <a:endParaRPr sz="11000">
              <a:latin typeface="Arial Black" panose="020B0604020202020204" pitchFamily="34" charset="0"/>
              <a:cs typeface="Arial Black" panose="020B0604020202020204" pitchFamily="34" charset="0"/>
            </a:endParaRPr>
          </a:p>
        </p:txBody>
      </p:sp>
      <p:pic>
        <p:nvPicPr>
          <p:cNvPr id="4" name="Afbeelding 3">
            <a:extLst>
              <a:ext uri="{FF2B5EF4-FFF2-40B4-BE49-F238E27FC236}">
                <a16:creationId xmlns:a16="http://schemas.microsoft.com/office/drawing/2014/main" id="{8DB2291E-E407-472B-8484-3DA4030B22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43689" y="5161972"/>
            <a:ext cx="5322673" cy="3392055"/>
          </a:xfrm>
          <a:prstGeom prst="rect">
            <a:avLst/>
          </a:prstGeom>
        </p:spPr>
      </p:pic>
    </p:spTree>
    <p:extLst>
      <p:ext uri="{BB962C8B-B14F-4D97-AF65-F5344CB8AC3E}">
        <p14:creationId xmlns:p14="http://schemas.microsoft.com/office/powerpoint/2010/main" val="7272550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0" y="511248"/>
            <a:ext cx="24384000" cy="2286000"/>
          </a:xfrm>
          <a:prstGeom prst="rect">
            <a:avLst/>
          </a:prstGeom>
        </p:spPr>
        <p:txBody>
          <a:bodyPr>
            <a:noAutofit/>
          </a:bodyPr>
          <a:lstStyle>
            <a:lvl1pPr>
              <a:defRPr sz="12100" b="1">
                <a:solidFill>
                  <a:srgbClr val="134395"/>
                </a:solidFill>
                <a:latin typeface="Calibri"/>
                <a:ea typeface="Calibri"/>
                <a:cs typeface="Calibri"/>
                <a:sym typeface="Calibri"/>
              </a:defRPr>
            </a:lvl1pPr>
          </a:lstStyle>
          <a:p>
            <a:r>
              <a:rPr lang="nl-NL" sz="9500">
                <a:latin typeface="Arial Black" panose="020B0604020202020204" pitchFamily="34" charset="0"/>
                <a:cs typeface="Arial Black" panose="020B0604020202020204" pitchFamily="34" charset="0"/>
              </a:rPr>
              <a:t>Plaatsing op een middelbare school</a:t>
            </a:r>
            <a:endParaRPr sz="950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6" name="Tekstvak 5">
            <a:extLst>
              <a:ext uri="{FF2B5EF4-FFF2-40B4-BE49-F238E27FC236}">
                <a16:creationId xmlns:a16="http://schemas.microsoft.com/office/drawing/2014/main" id="{D4A3459F-EE9A-4551-A291-156B3D85F546}"/>
              </a:ext>
            </a:extLst>
          </p:cNvPr>
          <p:cNvSpPr txBox="1"/>
          <p:nvPr/>
        </p:nvSpPr>
        <p:spPr>
          <a:xfrm>
            <a:off x="7789276" y="2284285"/>
            <a:ext cx="14741540" cy="10474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nl-NL" sz="4400" dirty="0">
                <a:latin typeface="Arial" panose="020B0604020202020204" pitchFamily="34" charset="0"/>
                <a:cs typeface="Arial" panose="020B0604020202020204" pitchFamily="34" charset="0"/>
              </a:rPr>
              <a:t>Na de aanmeldperiode</a:t>
            </a:r>
          </a:p>
          <a:p>
            <a:pPr algn="l"/>
            <a:endParaRPr lang="nl-NL" sz="4000" dirty="0">
              <a:latin typeface="Arial" panose="020B0604020202020204" pitchFamily="34" charset="0"/>
              <a:cs typeface="Arial" panose="020B0604020202020204" pitchFamily="34" charset="0"/>
            </a:endParaRPr>
          </a:p>
          <a:p>
            <a:pPr algn="l"/>
            <a:r>
              <a:rPr lang="nl-NL" sz="4000" b="0" dirty="0">
                <a:latin typeface="Arial" panose="020B0604020202020204" pitchFamily="34" charset="0"/>
                <a:cs typeface="Arial" panose="020B0604020202020204" pitchFamily="34" charset="0"/>
              </a:rPr>
              <a:t>De middelbare school bekijkt of uw kind geplaatst kan worden en stuurt u zo snel mogelijk een bericht. </a:t>
            </a:r>
          </a:p>
          <a:p>
            <a:pPr algn="l"/>
            <a:r>
              <a:rPr lang="nl-NL" sz="4000" b="0" dirty="0">
                <a:latin typeface="Arial" panose="020B0604020202020204" pitchFamily="34" charset="0"/>
                <a:cs typeface="Arial" panose="020B0604020202020204" pitchFamily="34" charset="0"/>
              </a:rPr>
              <a:t>Scholen hebben zes weken de tijd om een besluit te nemen. Voor de meivakantie weten de meeste leerlingen op welke school ze geplaatst zijn.</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panose="020B0604020202020204" pitchFamily="34" charset="0"/>
                <a:cs typeface="Arial" panose="020B0604020202020204" pitchFamily="34" charset="0"/>
              </a:rPr>
              <a:t>Misschien:</a:t>
            </a:r>
          </a:p>
          <a:p>
            <a:pPr marL="457200" indent="-457200" algn="l">
              <a:buFont typeface="Arial" panose="020B0604020202020204" pitchFamily="34" charset="0"/>
              <a:buChar char="•"/>
            </a:pPr>
            <a:r>
              <a:rPr lang="nl-NL" sz="4000" b="0" dirty="0">
                <a:latin typeface="Arial" panose="020B0604020202020204" pitchFamily="34" charset="0"/>
                <a:cs typeface="Arial" panose="020B0604020202020204" pitchFamily="34" charset="0"/>
              </a:rPr>
              <a:t>is uw kind meteen geplaatst</a:t>
            </a:r>
          </a:p>
          <a:p>
            <a:pPr marL="457200" indent="-457200" algn="l">
              <a:buFont typeface="Arial" panose="020B0604020202020204" pitchFamily="34" charset="0"/>
              <a:buChar char="•"/>
            </a:pPr>
            <a:r>
              <a:rPr lang="nl-NL" sz="4000" b="0" dirty="0">
                <a:latin typeface="Arial" panose="020B0604020202020204" pitchFamily="34" charset="0"/>
                <a:cs typeface="Arial" panose="020B0604020202020204" pitchFamily="34" charset="0"/>
              </a:rPr>
              <a:t>zijn er teveel aanmeldingen en moet de school loten</a:t>
            </a:r>
          </a:p>
          <a:p>
            <a:pPr marL="457200" indent="-457200" algn="l">
              <a:buFont typeface="Arial" panose="020B0604020202020204" pitchFamily="34" charset="0"/>
              <a:buChar char="•"/>
            </a:pPr>
            <a:r>
              <a:rPr lang="nl-NL" sz="4000" b="0" dirty="0">
                <a:latin typeface="Arial" panose="020B0604020202020204" pitchFamily="34" charset="0"/>
                <a:cs typeface="Arial" panose="020B0604020202020204" pitchFamily="34" charset="0"/>
              </a:rPr>
              <a:t>heeft de school meer tijd nodig om een besluit te nemen omdat uw kind extra ondersteuning nodig heeft (hier mag de school 6-10 weken de tijd voor nemen)</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panose="020B0604020202020204" pitchFamily="34" charset="0"/>
                <a:cs typeface="Arial" panose="020B0604020202020204" pitchFamily="34" charset="0"/>
              </a:rPr>
              <a:t>In alle gevallen krijgt u bericht van de middelbare school</a:t>
            </a:r>
          </a:p>
          <a:p>
            <a:pPr algn="l"/>
            <a:endParaRPr lang="nl-NL" dirty="0"/>
          </a:p>
        </p:txBody>
      </p:sp>
      <p:pic>
        <p:nvPicPr>
          <p:cNvPr id="4" name="Afbeelding 3" descr="Afbeelding met tekenfilm, clipart, Graphics, illustratie&#10;&#10;Automatisch gegenereerde beschrijving">
            <a:extLst>
              <a:ext uri="{FF2B5EF4-FFF2-40B4-BE49-F238E27FC236}">
                <a16:creationId xmlns:a16="http://schemas.microsoft.com/office/drawing/2014/main" id="{B49918A8-96BA-3227-7578-F42E73466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315" y="4206976"/>
            <a:ext cx="5407163" cy="5870460"/>
          </a:xfrm>
          <a:prstGeom prst="rect">
            <a:avLst/>
          </a:prstGeom>
        </p:spPr>
      </p:pic>
    </p:spTree>
    <p:extLst>
      <p:ext uri="{BB962C8B-B14F-4D97-AF65-F5344CB8AC3E}">
        <p14:creationId xmlns:p14="http://schemas.microsoft.com/office/powerpoint/2010/main" val="21154606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a:latin typeface="Arial Black" panose="020B0604020202020204" pitchFamily="34" charset="0"/>
                <a:cs typeface="Arial Black" panose="020B0604020202020204" pitchFamily="34" charset="0"/>
              </a:rPr>
              <a:t>Centrale loting</a:t>
            </a:r>
            <a:endParaRPr sz="1100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5" name="Tekstvak 4">
            <a:extLst>
              <a:ext uri="{FF2B5EF4-FFF2-40B4-BE49-F238E27FC236}">
                <a16:creationId xmlns:a16="http://schemas.microsoft.com/office/drawing/2014/main" id="{8828DEB7-C4B2-4C4D-9D34-52C338D51AB2}"/>
              </a:ext>
            </a:extLst>
          </p:cNvPr>
          <p:cNvSpPr txBox="1"/>
          <p:nvPr/>
        </p:nvSpPr>
        <p:spPr>
          <a:xfrm>
            <a:off x="1867698" y="2504109"/>
            <a:ext cx="20195757" cy="9397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nl-NL" sz="4400" dirty="0">
                <a:latin typeface="Arial"/>
                <a:cs typeface="Arial"/>
              </a:rPr>
              <a:t>10 april 2024</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Als een school meer aanmeldingen heeft dan plekken op de school, dan doet de school voor die klas(sen) mee aan de centrale loting op 10 april bij een notaris*</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U krijg uiterlijk 11 april bericht van de middelbare school</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Uitgeloot? </a:t>
            </a:r>
          </a:p>
          <a:p>
            <a:pPr marL="571500" indent="-571500" algn="l">
              <a:buFont typeface="Arial" panose="020B0604020202020204" pitchFamily="34" charset="0"/>
              <a:buChar char="•"/>
            </a:pPr>
            <a:r>
              <a:rPr lang="nl-NL" sz="4000" b="0" dirty="0">
                <a:latin typeface="Arial"/>
                <a:cs typeface="Arial"/>
              </a:rPr>
              <a:t>Uw kind staat op een wachtlijst bij de 1</a:t>
            </a:r>
            <a:r>
              <a:rPr lang="nl-NL" sz="4000" b="0" baseline="30000" dirty="0">
                <a:latin typeface="Arial"/>
                <a:cs typeface="Arial"/>
              </a:rPr>
              <a:t>e</a:t>
            </a:r>
            <a:r>
              <a:rPr lang="nl-NL" sz="4000" b="0" dirty="0">
                <a:latin typeface="Arial"/>
                <a:cs typeface="Arial"/>
              </a:rPr>
              <a:t> school van voorkeur</a:t>
            </a:r>
          </a:p>
          <a:p>
            <a:pPr marL="571500" indent="-571500" algn="l">
              <a:buFont typeface="Arial" panose="020B0604020202020204" pitchFamily="34" charset="0"/>
              <a:buChar char="•"/>
            </a:pPr>
            <a:r>
              <a:rPr lang="nl-NL" sz="4000" b="0" dirty="0">
                <a:latin typeface="Arial"/>
                <a:cs typeface="Arial"/>
              </a:rPr>
              <a:t>Het dossier van uw kind gaat automatisch naar de volgende school op de voorkeurslijst </a:t>
            </a:r>
            <a:endParaRPr lang="nl-NL" sz="4000" b="0" dirty="0">
              <a:latin typeface="Arial" panose="020B0604020202020204" pitchFamily="34" charset="0"/>
              <a:cs typeface="Arial" panose="020B0604020202020204" pitchFamily="34" charset="0"/>
            </a:endParaRP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U moet dan zelf naar deze volgende school om uw kind daar aan te melden</a:t>
            </a:r>
          </a:p>
          <a:p>
            <a:pPr algn="l"/>
            <a:endParaRPr lang="nl-NL" sz="4000" b="0" dirty="0">
              <a:highlight>
                <a:srgbClr val="FFFF00"/>
              </a:highlight>
              <a:latin typeface="Arial" panose="020B0604020202020204" pitchFamily="34" charset="0"/>
              <a:cs typeface="Arial" panose="020B0604020202020204" pitchFamily="34" charset="0"/>
            </a:endParaRPr>
          </a:p>
          <a:p>
            <a:pPr algn="l"/>
            <a:r>
              <a:rPr lang="nl-NL" sz="4000" b="0" dirty="0">
                <a:latin typeface="Arial"/>
                <a:cs typeface="Arial"/>
              </a:rPr>
              <a:t>* </a:t>
            </a:r>
            <a:r>
              <a:rPr lang="nl-NL" sz="4000" b="0" i="1" dirty="0">
                <a:latin typeface="Arial"/>
                <a:cs typeface="Arial"/>
              </a:rPr>
              <a:t>Dit geldt niet voor vso-3 scholen</a:t>
            </a:r>
          </a:p>
        </p:txBody>
      </p:sp>
      <p:pic>
        <p:nvPicPr>
          <p:cNvPr id="7" name="Afbeelding 6" descr="Afbeelding met tekening, schets, Lijnillustraties, illustratie&#10;&#10;Automatisch gegenereerde beschrijving">
            <a:extLst>
              <a:ext uri="{FF2B5EF4-FFF2-40B4-BE49-F238E27FC236}">
                <a16:creationId xmlns:a16="http://schemas.microsoft.com/office/drawing/2014/main" id="{8BA2F660-F2A1-705E-FB56-0084F958B8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62455" y="5248162"/>
            <a:ext cx="4870539" cy="2834779"/>
          </a:xfrm>
          <a:prstGeom prst="rect">
            <a:avLst/>
          </a:prstGeom>
        </p:spPr>
      </p:pic>
    </p:spTree>
    <p:extLst>
      <p:ext uri="{BB962C8B-B14F-4D97-AF65-F5344CB8AC3E}">
        <p14:creationId xmlns:p14="http://schemas.microsoft.com/office/powerpoint/2010/main" val="11689319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a:latin typeface="Arial Black" panose="020B0604020202020204" pitchFamily="34" charset="0"/>
                <a:cs typeface="Arial Black" panose="020B0604020202020204" pitchFamily="34" charset="0"/>
              </a:rPr>
              <a:t>Welke scholen doen mee?</a:t>
            </a:r>
            <a:endParaRPr sz="1100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5" name="Tekstvak 4">
            <a:extLst>
              <a:ext uri="{FF2B5EF4-FFF2-40B4-BE49-F238E27FC236}">
                <a16:creationId xmlns:a16="http://schemas.microsoft.com/office/drawing/2014/main" id="{688DB747-3D23-4919-B788-EE0FBC8BC9E1}"/>
              </a:ext>
            </a:extLst>
          </p:cNvPr>
          <p:cNvSpPr txBox="1"/>
          <p:nvPr/>
        </p:nvSpPr>
        <p:spPr>
          <a:xfrm>
            <a:off x="1831616" y="3961739"/>
            <a:ext cx="19481415"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nl-NL" sz="4400" dirty="0">
                <a:latin typeface="Arial"/>
                <a:cs typeface="Arial"/>
              </a:rPr>
              <a:t>Regio Koers VO</a:t>
            </a:r>
            <a:endParaRPr kumimoji="0" lang="nl-NL" sz="4400" i="0" u="none" strike="noStrike" cap="none" spc="0" normalizeH="0" baseline="0" dirty="0">
              <a:ln>
                <a:noFill/>
              </a:ln>
              <a:solidFill>
                <a:srgbClr val="000000"/>
              </a:solidFill>
              <a:effectLst/>
              <a:uFillTx/>
              <a:latin typeface="Arial"/>
              <a:cs typeface="Arial"/>
              <a:sym typeface="Helvetica Neue"/>
            </a:endParaRPr>
          </a:p>
          <a:p>
            <a:pPr algn="l"/>
            <a:r>
              <a:rPr lang="nl-NL" sz="4000" b="0" dirty="0">
                <a:latin typeface="Arial"/>
                <a:cs typeface="Arial"/>
              </a:rPr>
              <a:t>De afspraken van De </a:t>
            </a:r>
            <a:r>
              <a:rPr lang="nl-NL" sz="4000" b="0" dirty="0" err="1">
                <a:latin typeface="Arial"/>
                <a:cs typeface="Arial"/>
              </a:rPr>
              <a:t>OverstapRoute</a:t>
            </a:r>
            <a:r>
              <a:rPr lang="nl-NL" sz="4000" b="0" dirty="0">
                <a:latin typeface="Arial"/>
                <a:cs typeface="Arial"/>
              </a:rPr>
              <a:t> gelden voor middelbare scholen in: </a:t>
            </a:r>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Rotterdam, Albrandswaard, Barendrecht, Capelle a/d IJssel, Nieuwerkerk a/d IJssel, Krimpen a/d IJssel, Lansingerland, Lekkerkerk, Ridderkerk.</a:t>
            </a:r>
          </a:p>
          <a:p>
            <a:pPr algn="l"/>
            <a:endParaRPr lang="nl-NL" sz="4000" b="0" dirty="0">
              <a:latin typeface="Arial" panose="020B0604020202020204" pitchFamily="34" charset="0"/>
              <a:cs typeface="Arial" panose="020B0604020202020204" pitchFamily="34" charset="0"/>
            </a:endParaRPr>
          </a:p>
          <a:p>
            <a:pPr algn="l"/>
            <a:r>
              <a:rPr lang="nl-NL" sz="3600" b="0" dirty="0">
                <a:latin typeface="Arial"/>
                <a:cs typeface="Arial"/>
              </a:rPr>
              <a:t>		</a:t>
            </a:r>
            <a:endParaRPr lang="nl-NL" sz="4000" b="0" dirty="0">
              <a:latin typeface="Arial"/>
              <a:cs typeface="Arial"/>
            </a:endParaRPr>
          </a:p>
          <a:p>
            <a:pPr algn="l"/>
            <a:r>
              <a:rPr lang="nl-NL" sz="4000" b="0" dirty="0">
                <a:latin typeface="Arial"/>
                <a:cs typeface="Arial"/>
              </a:rPr>
              <a:t>Kiest u voor een middelbare school buiten de regio?</a:t>
            </a:r>
          </a:p>
          <a:p>
            <a:pPr algn="l"/>
            <a:r>
              <a:rPr lang="nl-NL" sz="4000" b="0" dirty="0">
                <a:latin typeface="Arial"/>
                <a:cs typeface="Arial"/>
              </a:rPr>
              <a:t>Kijk dan altijd op de website van de school wanneer u uw kind kan aanmelden.</a:t>
            </a:r>
          </a:p>
        </p:txBody>
      </p:sp>
      <p:pic>
        <p:nvPicPr>
          <p:cNvPr id="6" name="Afbeelding 5">
            <a:extLst>
              <a:ext uri="{FF2B5EF4-FFF2-40B4-BE49-F238E27FC236}">
                <a16:creationId xmlns:a16="http://schemas.microsoft.com/office/drawing/2014/main" id="{87F203F0-26B8-4C6F-B10C-AB255DC2933B}"/>
              </a:ext>
            </a:extLst>
          </p:cNvPr>
          <p:cNvPicPr>
            <a:picLocks noChangeAspect="1"/>
          </p:cNvPicPr>
          <p:nvPr/>
        </p:nvPicPr>
        <p:blipFill>
          <a:blip r:embed="rId4"/>
          <a:stretch>
            <a:fillRect/>
          </a:stretch>
        </p:blipFill>
        <p:spPr>
          <a:xfrm>
            <a:off x="632182" y="7783718"/>
            <a:ext cx="878159" cy="1066800"/>
          </a:xfrm>
          <a:prstGeom prst="rect">
            <a:avLst/>
          </a:prstGeom>
        </p:spPr>
      </p:pic>
      <p:pic>
        <p:nvPicPr>
          <p:cNvPr id="8" name="Afbeelding 7">
            <a:extLst>
              <a:ext uri="{FF2B5EF4-FFF2-40B4-BE49-F238E27FC236}">
                <a16:creationId xmlns:a16="http://schemas.microsoft.com/office/drawing/2014/main" id="{5770C038-E86B-43F3-988D-FC7C0F92DA31}"/>
              </a:ext>
            </a:extLst>
          </p:cNvPr>
          <p:cNvPicPr>
            <a:picLocks noChangeAspect="1"/>
          </p:cNvPicPr>
          <p:nvPr/>
        </p:nvPicPr>
        <p:blipFill>
          <a:blip r:embed="rId5"/>
          <a:stretch>
            <a:fillRect/>
          </a:stretch>
        </p:blipFill>
        <p:spPr>
          <a:xfrm>
            <a:off x="20444900" y="2669371"/>
            <a:ext cx="2787782" cy="2584735"/>
          </a:xfrm>
          <a:prstGeom prst="rect">
            <a:avLst/>
          </a:prstGeom>
        </p:spPr>
      </p:pic>
    </p:spTree>
    <p:extLst>
      <p:ext uri="{BB962C8B-B14F-4D97-AF65-F5344CB8AC3E}">
        <p14:creationId xmlns:p14="http://schemas.microsoft.com/office/powerpoint/2010/main" val="12021526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a:latin typeface="Arial Black" panose="020B0604020202020204" pitchFamily="34" charset="0"/>
                <a:cs typeface="Arial Black" panose="020B0604020202020204" pitchFamily="34" charset="0"/>
              </a:rPr>
              <a:t>Vragen?</a:t>
            </a:r>
            <a:endParaRPr sz="1100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9" name="Tijdelijke aanduiding voor tekst 4">
            <a:extLst>
              <a:ext uri="{FF2B5EF4-FFF2-40B4-BE49-F238E27FC236}">
                <a16:creationId xmlns:a16="http://schemas.microsoft.com/office/drawing/2014/main" id="{A2062AA9-8D5A-4CDC-ACA8-FD5411585528}"/>
              </a:ext>
            </a:extLst>
          </p:cNvPr>
          <p:cNvSpPr>
            <a:spLocks noGrp="1"/>
          </p:cNvSpPr>
          <p:nvPr>
            <p:ph type="body" idx="1"/>
          </p:nvPr>
        </p:nvSpPr>
        <p:spPr>
          <a:xfrm>
            <a:off x="7327557" y="4641674"/>
            <a:ext cx="16002000" cy="4265272"/>
          </a:xfrm>
        </p:spPr>
        <p:txBody>
          <a:bodyPr>
            <a:normAutofit fontScale="92500" lnSpcReduction="10000"/>
          </a:bodyPr>
          <a:lstStyle/>
          <a:p>
            <a:pPr marL="0" indent="0">
              <a:buNone/>
            </a:pPr>
            <a:r>
              <a:rPr lang="nl-NL" dirty="0">
                <a:latin typeface="Arial"/>
                <a:cs typeface="Arial"/>
              </a:rPr>
              <a:t>Kijk op </a:t>
            </a:r>
            <a:r>
              <a:rPr lang="nl-NL" dirty="0">
                <a:cs typeface="Arial"/>
                <a:hlinkClick r:id="rId4"/>
              </a:rPr>
              <a:t>de ouderpagina over De OverstapRoute</a:t>
            </a:r>
            <a:r>
              <a:rPr lang="nl-NL" dirty="0">
                <a:cs typeface="Arial"/>
              </a:rPr>
              <a:t> </a:t>
            </a:r>
            <a:r>
              <a:rPr lang="nl-NL" dirty="0">
                <a:latin typeface="Arial"/>
                <a:cs typeface="Arial"/>
              </a:rPr>
              <a:t>en download:</a:t>
            </a:r>
          </a:p>
          <a:p>
            <a:pPr>
              <a:buFontTx/>
              <a:buChar char="-"/>
            </a:pPr>
            <a:r>
              <a:rPr lang="nl-NL" dirty="0">
                <a:latin typeface="Arial"/>
                <a:cs typeface="Arial"/>
              </a:rPr>
              <a:t>De OverstapRouteKaart met toelichting voor ouders</a:t>
            </a:r>
          </a:p>
          <a:p>
            <a:pPr>
              <a:buFontTx/>
              <a:buChar char="-"/>
            </a:pPr>
            <a:r>
              <a:rPr lang="nl-NL" dirty="0">
                <a:latin typeface="Arial"/>
                <a:cs typeface="Arial"/>
              </a:rPr>
              <a:t>Aanvullende informatie voor ouders over aanmelden op praktijkonderwijs, vso-3 en vso-4</a:t>
            </a:r>
            <a:endParaRPr lang="nl-NL" dirty="0"/>
          </a:p>
        </p:txBody>
      </p:sp>
      <p:pic>
        <p:nvPicPr>
          <p:cNvPr id="2" name="Afbeelding 1">
            <a:extLst>
              <a:ext uri="{FF2B5EF4-FFF2-40B4-BE49-F238E27FC236}">
                <a16:creationId xmlns:a16="http://schemas.microsoft.com/office/drawing/2014/main" id="{A10E1745-4FBB-4F6D-8DD1-A225BC452D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9101" y="4893719"/>
            <a:ext cx="4353412" cy="3761182"/>
          </a:xfrm>
          <a:prstGeom prst="rect">
            <a:avLst/>
          </a:prstGeom>
        </p:spPr>
      </p:pic>
    </p:spTree>
    <p:extLst>
      <p:ext uri="{BB962C8B-B14F-4D97-AF65-F5344CB8AC3E}">
        <p14:creationId xmlns:p14="http://schemas.microsoft.com/office/powerpoint/2010/main" val="369405574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91BCEB9-BA31-7747-B4A0-05FB7ECDBF18}"/>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Afbeelding 9">
            <a:extLst>
              <a:ext uri="{FF2B5EF4-FFF2-40B4-BE49-F238E27FC236}">
                <a16:creationId xmlns:a16="http://schemas.microsoft.com/office/drawing/2014/main" id="{6DB4B198-C6D6-3446-BD3A-5B9F00E76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sp>
        <p:nvSpPr>
          <p:cNvPr id="119" name="De OverstapRoute"/>
          <p:cNvSpPr txBox="1"/>
          <p:nvPr/>
        </p:nvSpPr>
        <p:spPr>
          <a:xfrm>
            <a:off x="1048242" y="530265"/>
            <a:ext cx="21923383" cy="2749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20600">
                <a:solidFill>
                  <a:srgbClr val="134395"/>
                </a:solidFill>
                <a:latin typeface="Calibri"/>
                <a:ea typeface="Calibri"/>
                <a:cs typeface="Calibri"/>
                <a:sym typeface="Calibri"/>
              </a:defRPr>
            </a:lvl1pPr>
          </a:lstStyle>
          <a:p>
            <a:r>
              <a:rPr sz="17200" dirty="0">
                <a:solidFill>
                  <a:srgbClr val="2F4C83"/>
                </a:solidFill>
                <a:latin typeface="Arial Black" panose="020B0604020202020204" pitchFamily="34" charset="0"/>
                <a:cs typeface="Arial Black" panose="020B0604020202020204" pitchFamily="34" charset="0"/>
              </a:rPr>
              <a:t>De OverstapRoute</a:t>
            </a:r>
          </a:p>
        </p:txBody>
      </p:sp>
      <p:pic>
        <p:nvPicPr>
          <p:cNvPr id="3" name="Afbeelding 2" descr="Afbeelding met kunst, ketting, illustratie&#10;&#10;Automatisch gegenereerde beschrijving">
            <a:extLst>
              <a:ext uri="{FF2B5EF4-FFF2-40B4-BE49-F238E27FC236}">
                <a16:creationId xmlns:a16="http://schemas.microsoft.com/office/drawing/2014/main" id="{E4F9EA57-6159-5734-9903-2B3BEE035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151" y="3279736"/>
            <a:ext cx="19684313" cy="9237962"/>
          </a:xfrm>
          <a:prstGeom prst="rect">
            <a:avLst/>
          </a:prstGeom>
        </p:spPr>
      </p:pic>
    </p:spTree>
    <p:extLst>
      <p:ext uri="{BB962C8B-B14F-4D97-AF65-F5344CB8AC3E}">
        <p14:creationId xmlns:p14="http://schemas.microsoft.com/office/powerpoint/2010/main" val="26437672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091BCEB9-BA31-7747-B4A0-05FB7ECDBF18}"/>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0" name="Afbeelding 9">
            <a:extLst>
              <a:ext uri="{FF2B5EF4-FFF2-40B4-BE49-F238E27FC236}">
                <a16:creationId xmlns:a16="http://schemas.microsoft.com/office/drawing/2014/main" id="{6DB4B198-C6D6-3446-BD3A-5B9F00E76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sp>
        <p:nvSpPr>
          <p:cNvPr id="119" name="De OverstapRoute"/>
          <p:cNvSpPr txBox="1"/>
          <p:nvPr/>
        </p:nvSpPr>
        <p:spPr>
          <a:xfrm>
            <a:off x="1048242" y="530265"/>
            <a:ext cx="21923383" cy="2749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20600">
                <a:solidFill>
                  <a:srgbClr val="134395"/>
                </a:solidFill>
                <a:latin typeface="Calibri"/>
                <a:ea typeface="Calibri"/>
                <a:cs typeface="Calibri"/>
                <a:sym typeface="Calibri"/>
              </a:defRPr>
            </a:lvl1pPr>
          </a:lstStyle>
          <a:p>
            <a:r>
              <a:rPr sz="17200" dirty="0">
                <a:solidFill>
                  <a:srgbClr val="2F4C83"/>
                </a:solidFill>
                <a:latin typeface="Arial Black" panose="020B0604020202020204" pitchFamily="34" charset="0"/>
                <a:cs typeface="Arial Black" panose="020B0604020202020204" pitchFamily="34" charset="0"/>
              </a:rPr>
              <a:t>De OverstapRoute</a:t>
            </a:r>
          </a:p>
        </p:txBody>
      </p:sp>
      <p:pic>
        <p:nvPicPr>
          <p:cNvPr id="6" name="Afbeelding 5" descr="Afbeelding met kunst, ketting, illustratie&#10;&#10;Automatisch gegenereerde beschrijving">
            <a:extLst>
              <a:ext uri="{FF2B5EF4-FFF2-40B4-BE49-F238E27FC236}">
                <a16:creationId xmlns:a16="http://schemas.microsoft.com/office/drawing/2014/main" id="{4F184D1E-7F30-CEA1-AEFA-DC6FE8FE6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473" y="2953823"/>
            <a:ext cx="22145264" cy="103929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Opstellen schooladvies"/>
          <p:cNvSpPr txBox="1">
            <a:spLocks noGrp="1"/>
          </p:cNvSpPr>
          <p:nvPr>
            <p:ph type="title"/>
          </p:nvPr>
        </p:nvSpPr>
        <p:spPr>
          <a:xfrm>
            <a:off x="1689099" y="360000"/>
            <a:ext cx="21005801" cy="2286001"/>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a:solidFill>
                  <a:srgbClr val="2F4C83"/>
                </a:solidFill>
                <a:latin typeface="Arial Black" panose="020B0604020202020204" pitchFamily="34" charset="0"/>
                <a:cs typeface="Arial Black" panose="020B0604020202020204" pitchFamily="34" charset="0"/>
              </a:rPr>
              <a:t>Deze presentatie</a:t>
            </a:r>
            <a:endParaRPr sz="11000">
              <a:solidFill>
                <a:srgbClr val="2F4C83"/>
              </a:solidFill>
              <a:latin typeface="Arial Black" panose="020B0604020202020204" pitchFamily="34" charset="0"/>
              <a:cs typeface="Arial Black" panose="020B0604020202020204" pitchFamily="34" charset="0"/>
            </a:endParaRPr>
          </a:p>
        </p:txBody>
      </p:sp>
      <p:sp>
        <p:nvSpPr>
          <p:cNvPr id="125" name="We gebruiken bij het opstellen van het schooladvies de vaardigheidsscores op de LVS-toetsen uit groep 6, 7 en 8…"/>
          <p:cNvSpPr txBox="1">
            <a:spLocks noGrp="1"/>
          </p:cNvSpPr>
          <p:nvPr>
            <p:ph type="body" idx="1"/>
          </p:nvPr>
        </p:nvSpPr>
        <p:spPr>
          <a:xfrm>
            <a:off x="7653421" y="3150354"/>
            <a:ext cx="15041479" cy="7953589"/>
          </a:xfrm>
          <a:prstGeom prst="rect">
            <a:avLst/>
          </a:prstGeom>
        </p:spPr>
        <p:txBody>
          <a:bodyPr/>
          <a:lstStyle/>
          <a:p>
            <a:pPr marL="0" indent="0">
              <a:spcBef>
                <a:spcPts val="0"/>
              </a:spcBef>
              <a:buNone/>
              <a:defRPr sz="5300">
                <a:latin typeface="Calibri"/>
                <a:ea typeface="Calibri"/>
                <a:cs typeface="Calibri"/>
                <a:sym typeface="Calibri"/>
              </a:defRPr>
            </a:pPr>
            <a:r>
              <a:rPr lang="nl-NL" sz="4400" b="1" dirty="0">
                <a:latin typeface="Arial" panose="020B0604020202020204" pitchFamily="34" charset="0"/>
                <a:cs typeface="Arial" panose="020B0604020202020204" pitchFamily="34" charset="0"/>
              </a:rPr>
              <a:t>Inhoud</a:t>
            </a:r>
            <a:br>
              <a:rPr lang="nl-NL" sz="4400" b="1" dirty="0">
                <a:latin typeface="Arial" panose="020B0604020202020204" pitchFamily="34" charset="0"/>
                <a:cs typeface="Arial" panose="020B0604020202020204" pitchFamily="34" charset="0"/>
              </a:rPr>
            </a:br>
            <a:endParaRPr lang="nl-NL" sz="4400" b="1" dirty="0">
              <a:latin typeface="Arial" panose="020B0604020202020204" pitchFamily="34" charset="0"/>
              <a:cs typeface="Arial" panose="020B0604020202020204" pitchFamily="34" charset="0"/>
            </a:endParaRPr>
          </a:p>
          <a:p>
            <a:pPr>
              <a:spcBef>
                <a:spcPts val="0"/>
              </a:spcBef>
              <a:defRPr sz="5300">
                <a:latin typeface="Calibri"/>
                <a:ea typeface="Calibri"/>
                <a:cs typeface="Calibri"/>
                <a:sym typeface="Calibri"/>
              </a:defRPr>
            </a:pPr>
            <a:r>
              <a:rPr lang="nl-NL" sz="4000" dirty="0">
                <a:latin typeface="Arial" panose="020B0604020202020204" pitchFamily="34" charset="0"/>
                <a:cs typeface="Arial" panose="020B0604020202020204" pitchFamily="34" charset="0"/>
              </a:rPr>
              <a:t>Preadvies Bezoek open dagen</a:t>
            </a:r>
          </a:p>
          <a:p>
            <a:pPr>
              <a:spcBef>
                <a:spcPts val="0"/>
              </a:spcBef>
              <a:defRPr sz="5300">
                <a:latin typeface="Calibri"/>
                <a:ea typeface="Calibri"/>
                <a:cs typeface="Calibri"/>
                <a:sym typeface="Calibri"/>
              </a:defRPr>
            </a:pPr>
            <a:r>
              <a:rPr lang="nl-NL" sz="4000" dirty="0">
                <a:latin typeface="Arial" panose="020B0604020202020204" pitchFamily="34" charset="0"/>
                <a:cs typeface="Arial" panose="020B0604020202020204" pitchFamily="34" charset="0"/>
              </a:rPr>
              <a:t>Doorstroomtoets en het eventueel bijgestelde schooladvies</a:t>
            </a:r>
            <a:endParaRPr lang="nl-NL" sz="4000" dirty="0"/>
          </a:p>
          <a:p>
            <a:pPr>
              <a:spcBef>
                <a:spcPts val="0"/>
              </a:spcBef>
              <a:defRPr sz="5300">
                <a:latin typeface="Calibri"/>
                <a:ea typeface="Calibri"/>
                <a:cs typeface="Calibri"/>
                <a:sym typeface="Calibri"/>
              </a:defRPr>
            </a:pPr>
            <a:r>
              <a:rPr lang="nl-NL" sz="4000" dirty="0">
                <a:latin typeface="Arial" panose="020B0604020202020204" pitchFamily="34" charset="0"/>
                <a:cs typeface="Arial" panose="020B0604020202020204" pitchFamily="34" charset="0"/>
              </a:rPr>
              <a:t>Adviesgesprek, voorlopig en definitief schooladvies</a:t>
            </a:r>
          </a:p>
          <a:p>
            <a:pPr>
              <a:spcBef>
                <a:spcPts val="0"/>
              </a:spcBef>
              <a:defRPr sz="5300">
                <a:latin typeface="Calibri"/>
                <a:ea typeface="Calibri"/>
                <a:cs typeface="Calibri"/>
                <a:sym typeface="Calibri"/>
              </a:defRPr>
            </a:pPr>
            <a:r>
              <a:rPr lang="nl-NL" sz="4000" dirty="0">
                <a:latin typeface="Arial" panose="020B0604020202020204" pitchFamily="34" charset="0"/>
                <a:cs typeface="Arial" panose="020B0604020202020204" pitchFamily="34" charset="0"/>
              </a:rPr>
              <a:t>De aanmeldperiode</a:t>
            </a:r>
          </a:p>
          <a:p>
            <a:pPr>
              <a:spcBef>
                <a:spcPts val="0"/>
              </a:spcBef>
              <a:defRPr sz="5300">
                <a:latin typeface="Calibri"/>
                <a:ea typeface="Calibri"/>
                <a:cs typeface="Calibri"/>
                <a:sym typeface="Calibri"/>
              </a:defRPr>
            </a:pPr>
            <a:r>
              <a:rPr lang="nl-NL" sz="4000" dirty="0">
                <a:latin typeface="Arial" panose="020B0604020202020204" pitchFamily="34" charset="0"/>
                <a:cs typeface="Arial" panose="020B0604020202020204" pitchFamily="34" charset="0"/>
              </a:rPr>
              <a:t>Aanmelden bij de middelbare school</a:t>
            </a:r>
          </a:p>
          <a:p>
            <a:pPr>
              <a:spcBef>
                <a:spcPts val="0"/>
              </a:spcBef>
              <a:defRPr sz="5300">
                <a:latin typeface="Calibri"/>
                <a:ea typeface="Calibri"/>
                <a:cs typeface="Calibri"/>
                <a:sym typeface="Calibri"/>
              </a:defRPr>
            </a:pPr>
            <a:r>
              <a:rPr lang="nl-NL" sz="4000" dirty="0">
                <a:latin typeface="Arial" panose="020B0604020202020204" pitchFamily="34" charset="0"/>
                <a:cs typeface="Arial" panose="020B0604020202020204" pitchFamily="34" charset="0"/>
              </a:rPr>
              <a:t>Plaatsing op de middelbare school</a:t>
            </a:r>
          </a:p>
          <a:p>
            <a:pPr>
              <a:spcBef>
                <a:spcPts val="0"/>
              </a:spcBef>
              <a:defRPr sz="5300">
                <a:latin typeface="Calibri"/>
                <a:ea typeface="Calibri"/>
                <a:cs typeface="Calibri"/>
                <a:sym typeface="Calibri"/>
              </a:defRPr>
            </a:pPr>
            <a:r>
              <a:rPr lang="nl-NL" sz="4000" dirty="0">
                <a:latin typeface="Arial" panose="020B0604020202020204" pitchFamily="34" charset="0"/>
                <a:cs typeface="Arial" panose="020B0604020202020204" pitchFamily="34" charset="0"/>
              </a:rPr>
              <a:t>Loting</a:t>
            </a:r>
          </a:p>
        </p:txBody>
      </p:sp>
      <p:grpSp>
        <p:nvGrpSpPr>
          <p:cNvPr id="7" name="Groep 6">
            <a:extLst>
              <a:ext uri="{FF2B5EF4-FFF2-40B4-BE49-F238E27FC236}">
                <a16:creationId xmlns:a16="http://schemas.microsoft.com/office/drawing/2014/main" id="{EACD739C-2816-7E43-9F0C-C4D641DA5CF9}"/>
              </a:ext>
            </a:extLst>
          </p:cNvPr>
          <p:cNvGrpSpPr/>
          <p:nvPr/>
        </p:nvGrpSpPr>
        <p:grpSpPr>
          <a:xfrm>
            <a:off x="0" y="12204948"/>
            <a:ext cx="24384000" cy="1663452"/>
            <a:chOff x="0" y="12204948"/>
            <a:chExt cx="24384000" cy="1663452"/>
          </a:xfrm>
        </p:grpSpPr>
        <p:grpSp>
          <p:nvGrpSpPr>
            <p:cNvPr id="6" name="Groep 5">
              <a:extLst>
                <a:ext uri="{FF2B5EF4-FFF2-40B4-BE49-F238E27FC236}">
                  <a16:creationId xmlns:a16="http://schemas.microsoft.com/office/drawing/2014/main" id="{1412EEE1-6512-2D4B-BE62-DA8AD3615A96}"/>
                </a:ext>
              </a:extLst>
            </p:cNvPr>
            <p:cNvGrpSpPr/>
            <p:nvPr/>
          </p:nvGrpSpPr>
          <p:grpSpPr>
            <a:xfrm>
              <a:off x="0" y="12204948"/>
              <a:ext cx="24384000" cy="1663452"/>
              <a:chOff x="0" y="12204948"/>
              <a:chExt cx="24384000" cy="1663452"/>
            </a:xfrm>
          </p:grpSpPr>
          <p:sp>
            <p:nvSpPr>
              <p:cNvPr id="3" name="Rechthoek 2">
                <a:extLst>
                  <a:ext uri="{FF2B5EF4-FFF2-40B4-BE49-F238E27FC236}">
                    <a16:creationId xmlns:a16="http://schemas.microsoft.com/office/drawing/2014/main" id="{50E175D0-23FB-404D-8951-FB85DBAAEB24}"/>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5" name="Afbeelding 4">
                <a:extLst>
                  <a:ext uri="{FF2B5EF4-FFF2-40B4-BE49-F238E27FC236}">
                    <a16:creationId xmlns:a16="http://schemas.microsoft.com/office/drawing/2014/main" id="{7DCB02AC-DA38-F34B-A7E9-C2A01360D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2" name="De OverstapRoute">
              <a:extLst>
                <a:ext uri="{FF2B5EF4-FFF2-40B4-BE49-F238E27FC236}">
                  <a16:creationId xmlns:a16="http://schemas.microsoft.com/office/drawing/2014/main" id="{D6A3924E-6E4A-AD44-84BF-19BC79858462}"/>
                </a:ext>
              </a:extLst>
            </p:cNvPr>
            <p:cNvSpPr txBox="1"/>
            <p:nvPr/>
          </p:nvSpPr>
          <p:spPr>
            <a:xfrm>
              <a:off x="1636526" y="12967485"/>
              <a:ext cx="3080972" cy="53347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pic>
        <p:nvPicPr>
          <p:cNvPr id="2" name="Afbeelding 1">
            <a:extLst>
              <a:ext uri="{FF2B5EF4-FFF2-40B4-BE49-F238E27FC236}">
                <a16:creationId xmlns:a16="http://schemas.microsoft.com/office/drawing/2014/main" id="{7CFB2BFD-A41A-40AE-9468-EF4062562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08" y="5763446"/>
            <a:ext cx="4453759" cy="2735238"/>
          </a:xfrm>
          <a:prstGeom prst="rect">
            <a:avLst/>
          </a:prstGeom>
        </p:spPr>
      </p:pic>
    </p:spTree>
    <p:extLst>
      <p:ext uri="{BB962C8B-B14F-4D97-AF65-F5344CB8AC3E}">
        <p14:creationId xmlns:p14="http://schemas.microsoft.com/office/powerpoint/2010/main" val="7199761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2DEB7DC9-45B9-5D4D-8890-C5D20325EDC5}"/>
              </a:ext>
            </a:extLst>
          </p:cNvPr>
          <p:cNvGrpSpPr/>
          <p:nvPr/>
        </p:nvGrpSpPr>
        <p:grpSpPr>
          <a:xfrm>
            <a:off x="0" y="12204948"/>
            <a:ext cx="24384000" cy="1663452"/>
            <a:chOff x="0" y="12204948"/>
            <a:chExt cx="24384000" cy="1663452"/>
          </a:xfrm>
        </p:grpSpPr>
        <p:grpSp>
          <p:nvGrpSpPr>
            <p:cNvPr id="8" name="Groep 7">
              <a:extLst>
                <a:ext uri="{FF2B5EF4-FFF2-40B4-BE49-F238E27FC236}">
                  <a16:creationId xmlns:a16="http://schemas.microsoft.com/office/drawing/2014/main" id="{68B22C27-D318-6E4F-99B1-7550E76B57A1}"/>
                </a:ext>
              </a:extLst>
            </p:cNvPr>
            <p:cNvGrpSpPr/>
            <p:nvPr/>
          </p:nvGrpSpPr>
          <p:grpSpPr>
            <a:xfrm>
              <a:off x="0" y="12204948"/>
              <a:ext cx="24384000" cy="1663452"/>
              <a:chOff x="0" y="12204948"/>
              <a:chExt cx="24384000" cy="1663452"/>
            </a:xfrm>
          </p:grpSpPr>
          <p:sp>
            <p:nvSpPr>
              <p:cNvPr id="10" name="Rechthoek 9">
                <a:extLst>
                  <a:ext uri="{FF2B5EF4-FFF2-40B4-BE49-F238E27FC236}">
                    <a16:creationId xmlns:a16="http://schemas.microsoft.com/office/drawing/2014/main" id="{A3DC295C-A1EC-3148-921D-D23DAA2428E8}"/>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 name="Afbeelding 10">
                <a:extLst>
                  <a:ext uri="{FF2B5EF4-FFF2-40B4-BE49-F238E27FC236}">
                    <a16:creationId xmlns:a16="http://schemas.microsoft.com/office/drawing/2014/main" id="{D13C07E2-4621-B149-B974-022DA1240E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9" name="De OverstapRoute">
              <a:extLst>
                <a:ext uri="{FF2B5EF4-FFF2-40B4-BE49-F238E27FC236}">
                  <a16:creationId xmlns:a16="http://schemas.microsoft.com/office/drawing/2014/main" id="{BD8EDF55-E6E2-AE4F-B16F-82403F7BC2DC}"/>
                </a:ext>
              </a:extLst>
            </p:cNvPr>
            <p:cNvSpPr txBox="1"/>
            <p:nvPr/>
          </p:nvSpPr>
          <p:spPr>
            <a:xfrm>
              <a:off x="1636526" y="12967485"/>
              <a:ext cx="3080972"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b="0">
                  <a:solidFill>
                    <a:srgbClr val="FFFFFF"/>
                  </a:solidFill>
                  <a:latin typeface="Calibri"/>
                  <a:ea typeface="Calibri"/>
                  <a:cs typeface="Calibri"/>
                  <a:sym typeface="Calibri"/>
                </a:defRPr>
              </a:lvl1pPr>
            </a:lstStyle>
            <a:p>
              <a:r>
                <a:rPr sz="2800" dirty="0">
                  <a:latin typeface="Arial" panose="020B0604020202020204" pitchFamily="34" charset="0"/>
                  <a:cs typeface="Arial" panose="020B0604020202020204" pitchFamily="34" charset="0"/>
                </a:rPr>
                <a:t>De OverstapRoute</a:t>
              </a:r>
            </a:p>
          </p:txBody>
        </p:sp>
      </p:grpSp>
      <p:pic>
        <p:nvPicPr>
          <p:cNvPr id="3" name="Afbeelding 2" descr="Afbeelding met tekst, schermopname, grafische vormgeving, Lettertype&#10;&#10;Automatisch gegenereerde beschrijving">
            <a:extLst>
              <a:ext uri="{FF2B5EF4-FFF2-40B4-BE49-F238E27FC236}">
                <a16:creationId xmlns:a16="http://schemas.microsoft.com/office/drawing/2014/main" id="{969C44E2-B0CB-720A-C423-8C698986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31" y="204015"/>
            <a:ext cx="23119927" cy="12000933"/>
          </a:xfrm>
          <a:prstGeom prst="rect">
            <a:avLst/>
          </a:prstGeom>
        </p:spPr>
      </p:pic>
    </p:spTree>
    <p:extLst>
      <p:ext uri="{BB962C8B-B14F-4D97-AF65-F5344CB8AC3E}">
        <p14:creationId xmlns:p14="http://schemas.microsoft.com/office/powerpoint/2010/main" val="5161279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pstellen schooladvies"/>
          <p:cNvSpPr txBox="1">
            <a:spLocks noGrp="1"/>
          </p:cNvSpPr>
          <p:nvPr>
            <p:ph type="title"/>
          </p:nvPr>
        </p:nvSpPr>
        <p:spPr>
          <a:xfrm>
            <a:off x="1689100" y="360000"/>
            <a:ext cx="21005800" cy="2286001"/>
          </a:xfrm>
          <a:prstGeom prst="rect">
            <a:avLst/>
          </a:prstGeom>
        </p:spPr>
        <p:txBody>
          <a:bodyPr>
            <a:noAutofit/>
          </a:bodyPr>
          <a:lstStyle>
            <a:lvl1pPr>
              <a:defRPr sz="12100" b="1">
                <a:solidFill>
                  <a:srgbClr val="134395"/>
                </a:solidFill>
                <a:latin typeface="Calibri"/>
                <a:ea typeface="Calibri"/>
                <a:cs typeface="Calibri"/>
                <a:sym typeface="Calibri"/>
              </a:defRPr>
            </a:lvl1pPr>
          </a:lstStyle>
          <a:p>
            <a:r>
              <a:rPr lang="nl-NL" sz="13800" dirty="0">
                <a:solidFill>
                  <a:srgbClr val="2F4C83"/>
                </a:solidFill>
                <a:latin typeface="Arial Black" panose="020B0604020202020204" pitchFamily="34" charset="0"/>
                <a:cs typeface="Arial Black" panose="020B0604020202020204" pitchFamily="34" charset="0"/>
              </a:rPr>
              <a:t>Preadvies</a:t>
            </a:r>
            <a:r>
              <a:rPr lang="nl-NL" sz="8000" dirty="0">
                <a:solidFill>
                  <a:srgbClr val="2F4C83"/>
                </a:solidFill>
                <a:latin typeface="Arial Black" panose="020B0604020202020204" pitchFamily="34" charset="0"/>
                <a:cs typeface="Arial Black" panose="020B0604020202020204" pitchFamily="34" charset="0"/>
              </a:rPr>
              <a:t> </a:t>
            </a:r>
            <a:endParaRPr sz="8000" dirty="0">
              <a:solidFill>
                <a:srgbClr val="2F4C83"/>
              </a:solidFill>
              <a:latin typeface="Arial Black" panose="020B0604020202020204" pitchFamily="34" charset="0"/>
              <a:cs typeface="Arial Black" panose="020B0604020202020204" pitchFamily="34" charset="0"/>
            </a:endParaRPr>
          </a:p>
        </p:txBody>
      </p:sp>
      <p:grpSp>
        <p:nvGrpSpPr>
          <p:cNvPr id="11" name="Groep 10">
            <a:extLst>
              <a:ext uri="{FF2B5EF4-FFF2-40B4-BE49-F238E27FC236}">
                <a16:creationId xmlns:a16="http://schemas.microsoft.com/office/drawing/2014/main" id="{ECEB5539-AFE9-094E-8664-CED21E027803}"/>
              </a:ext>
            </a:extLst>
          </p:cNvPr>
          <p:cNvGrpSpPr/>
          <p:nvPr/>
        </p:nvGrpSpPr>
        <p:grpSpPr>
          <a:xfrm>
            <a:off x="0" y="12204948"/>
            <a:ext cx="24384000" cy="1663452"/>
            <a:chOff x="0" y="12204948"/>
            <a:chExt cx="24384000" cy="1663452"/>
          </a:xfrm>
        </p:grpSpPr>
        <p:grpSp>
          <p:nvGrpSpPr>
            <p:cNvPr id="12" name="Groep 11">
              <a:extLst>
                <a:ext uri="{FF2B5EF4-FFF2-40B4-BE49-F238E27FC236}">
                  <a16:creationId xmlns:a16="http://schemas.microsoft.com/office/drawing/2014/main" id="{3C4A569B-F39E-C543-B1FB-2B3EFB797C52}"/>
                </a:ext>
              </a:extLst>
            </p:cNvPr>
            <p:cNvGrpSpPr/>
            <p:nvPr/>
          </p:nvGrpSpPr>
          <p:grpSpPr>
            <a:xfrm>
              <a:off x="0" y="12204948"/>
              <a:ext cx="24384000" cy="1663452"/>
              <a:chOff x="0" y="12204948"/>
              <a:chExt cx="24384000" cy="1663452"/>
            </a:xfrm>
          </p:grpSpPr>
          <p:sp>
            <p:nvSpPr>
              <p:cNvPr id="14" name="Rechthoek 13">
                <a:extLst>
                  <a:ext uri="{FF2B5EF4-FFF2-40B4-BE49-F238E27FC236}">
                    <a16:creationId xmlns:a16="http://schemas.microsoft.com/office/drawing/2014/main" id="{D6CBE9B1-284C-1049-8269-4F72CC3B3DEE}"/>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5" name="Afbeelding 14">
                <a:extLst>
                  <a:ext uri="{FF2B5EF4-FFF2-40B4-BE49-F238E27FC236}">
                    <a16:creationId xmlns:a16="http://schemas.microsoft.com/office/drawing/2014/main" id="{BA1E6E1C-A336-1247-9851-839F8CD468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3" name="De OverstapRoute">
              <a:extLst>
                <a:ext uri="{FF2B5EF4-FFF2-40B4-BE49-F238E27FC236}">
                  <a16:creationId xmlns:a16="http://schemas.microsoft.com/office/drawing/2014/main" id="{E24E5E8A-3BF1-654F-999D-B28C4956ED03}"/>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dirty="0">
                  <a:latin typeface="Arial" panose="020B0604020202020204" pitchFamily="34" charset="0"/>
                  <a:cs typeface="Arial" panose="020B0604020202020204" pitchFamily="34" charset="0"/>
                </a:rPr>
                <a:t>De OverstapRoute</a:t>
              </a:r>
            </a:p>
          </p:txBody>
        </p:sp>
      </p:grpSp>
      <p:pic>
        <p:nvPicPr>
          <p:cNvPr id="2" name="Afbeelding 1">
            <a:extLst>
              <a:ext uri="{FF2B5EF4-FFF2-40B4-BE49-F238E27FC236}">
                <a16:creationId xmlns:a16="http://schemas.microsoft.com/office/drawing/2014/main" id="{17D328C5-C086-4DE4-8BAF-083BC71A1F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187" y="4840174"/>
            <a:ext cx="4629213" cy="3832988"/>
          </a:xfrm>
          <a:prstGeom prst="rect">
            <a:avLst/>
          </a:prstGeom>
        </p:spPr>
      </p:pic>
      <p:sp>
        <p:nvSpPr>
          <p:cNvPr id="3" name="Tekstvak 2">
            <a:extLst>
              <a:ext uri="{FF2B5EF4-FFF2-40B4-BE49-F238E27FC236}">
                <a16:creationId xmlns:a16="http://schemas.microsoft.com/office/drawing/2014/main" id="{C99162BC-1DC0-4D89-89C4-8CFFD50C5A97}"/>
              </a:ext>
            </a:extLst>
          </p:cNvPr>
          <p:cNvSpPr txBox="1"/>
          <p:nvPr/>
        </p:nvSpPr>
        <p:spPr>
          <a:xfrm>
            <a:off x="7160922" y="3102023"/>
            <a:ext cx="14209776" cy="92435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kumimoji="0" lang="nl-NL" sz="4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Eind groep 7</a:t>
            </a:r>
          </a:p>
          <a:p>
            <a:pPr algn="l"/>
            <a:endParaRPr lang="nl-NL" sz="4000" dirty="0">
              <a:latin typeface="Arial" panose="020B0604020202020204" pitchFamily="34" charset="0"/>
              <a:cs typeface="Arial" panose="020B0604020202020204" pitchFamily="34" charset="0"/>
            </a:endParaRPr>
          </a:p>
          <a:p>
            <a:pPr algn="l"/>
            <a:r>
              <a:rPr lang="nl-NL" sz="4000" b="0" dirty="0">
                <a:latin typeface="Arial" panose="020B0604020202020204" pitchFamily="34" charset="0"/>
                <a:cs typeface="Arial" panose="020B0604020202020204" pitchFamily="34" charset="0"/>
              </a:rPr>
              <a:t>Preadvies voor uw zoon of dochter </a:t>
            </a:r>
          </a:p>
          <a:p>
            <a:pPr algn="l"/>
            <a:r>
              <a:rPr lang="nl-NL" sz="4000" b="0" dirty="0">
                <a:latin typeface="Arial" panose="020B0604020202020204" pitchFamily="34" charset="0"/>
                <a:cs typeface="Arial" panose="020B0604020202020204" pitchFamily="34" charset="0"/>
              </a:rPr>
              <a:t>(dit is nog géén voorlopig en ook geen definitief schooladvies!) </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panose="020B0604020202020204" pitchFamily="34" charset="0"/>
                <a:cs typeface="Arial" panose="020B0604020202020204" pitchFamily="34" charset="0"/>
              </a:rPr>
              <a:t>U kunt hiermee op zoek naar een geschikte middelbare school </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panose="020B0604020202020204" pitchFamily="34" charset="0"/>
                <a:cs typeface="Arial" panose="020B0604020202020204" pitchFamily="34" charset="0"/>
              </a:rPr>
              <a:t>Informatie over middelbare scholen in de buurt: </a:t>
            </a:r>
          </a:p>
          <a:p>
            <a:pPr marL="457200" indent="-457200" algn="l">
              <a:buFont typeface="Arial" panose="020B0604020202020204" pitchFamily="34" charset="0"/>
              <a:buChar char="•"/>
            </a:pPr>
            <a:r>
              <a:rPr lang="nl-NL" sz="4000" b="0" dirty="0">
                <a:latin typeface="Arial" panose="020B0604020202020204" pitchFamily="34" charset="0"/>
                <a:cs typeface="Arial" panose="020B0604020202020204" pitchFamily="34" charset="0"/>
              </a:rPr>
              <a:t>www.koersvo.schoolprofielen.nl </a:t>
            </a:r>
          </a:p>
          <a:p>
            <a:pPr marL="457200" indent="-457200" algn="l">
              <a:buFont typeface="Arial" panose="020B0604020202020204" pitchFamily="34" charset="0"/>
              <a:buChar char="•"/>
            </a:pPr>
            <a:r>
              <a:rPr lang="nl-NL" sz="4000" b="0" dirty="0">
                <a:latin typeface="Arial" panose="020B0604020202020204" pitchFamily="34" charset="0"/>
                <a:cs typeface="Arial" panose="020B0604020202020204" pitchFamily="34" charset="0"/>
              </a:rPr>
              <a:t>www.scholenopdekaart.nl </a:t>
            </a:r>
          </a:p>
          <a:p>
            <a:pPr marL="457200" indent="-457200" algn="l">
              <a:buFont typeface="Arial" panose="020B0604020202020204" pitchFamily="34" charset="0"/>
              <a:buChar char="•"/>
            </a:pPr>
            <a:r>
              <a:rPr lang="nl-NL" sz="4000" b="0" dirty="0">
                <a:latin typeface="Arial" panose="020B0604020202020204" pitchFamily="34" charset="0"/>
                <a:cs typeface="Arial" panose="020B0604020202020204" pitchFamily="34" charset="0"/>
              </a:rPr>
              <a:t>eigen websites van middelbare scholen</a:t>
            </a:r>
          </a:p>
          <a:p>
            <a:pPr marL="457200" indent="-457200" algn="l">
              <a:buFont typeface="Arial" panose="020B0604020202020204" pitchFamily="34" charset="0"/>
              <a:buChar char="•"/>
            </a:pPr>
            <a:endParaRPr kumimoji="0" lang="nl-NL"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algn="l"/>
            <a:r>
              <a:rPr lang="nl-NL" sz="4000" b="0" dirty="0">
                <a:latin typeface="Arial" panose="020B0604020202020204" pitchFamily="34" charset="0"/>
                <a:cs typeface="Arial" panose="020B0604020202020204" pitchFamily="34" charset="0"/>
              </a:rPr>
              <a:t>Meer informatie? Vraag het de leerkracht van uw kind</a:t>
            </a:r>
          </a:p>
          <a:p>
            <a:pPr algn="l"/>
            <a:endParaRPr lang="nl-NL" sz="4000" b="0" dirty="0">
              <a:latin typeface="Arial" panose="020B0604020202020204" pitchFamily="34" charset="0"/>
              <a:cs typeface="Arial" panose="020B0604020202020204" pitchFamily="34" charset="0"/>
            </a:endParaRPr>
          </a:p>
          <a:p>
            <a:pPr algn="l"/>
            <a:endParaRPr kumimoji="0" lang="nl-N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6865909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387463" y="666522"/>
            <a:ext cx="23498148" cy="2942166"/>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dirty="0">
                <a:latin typeface="Arial Black" panose="020B0604020202020204" pitchFamily="34" charset="0"/>
                <a:cs typeface="Arial Black" panose="020B0604020202020204" pitchFamily="34" charset="0"/>
              </a:rPr>
              <a:t>Bezoek open dagen</a:t>
            </a:r>
            <a:endParaRPr sz="11000" dirty="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2" name="Tekstvak 1">
            <a:extLst>
              <a:ext uri="{FF2B5EF4-FFF2-40B4-BE49-F238E27FC236}">
                <a16:creationId xmlns:a16="http://schemas.microsoft.com/office/drawing/2014/main" id="{AC1DE83C-33EE-404B-BA2F-D3904101AD9D}"/>
              </a:ext>
            </a:extLst>
          </p:cNvPr>
          <p:cNvSpPr txBox="1"/>
          <p:nvPr/>
        </p:nvSpPr>
        <p:spPr>
          <a:xfrm>
            <a:off x="7332422" y="2982719"/>
            <a:ext cx="14370523" cy="8781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nl-NL" sz="4400" dirty="0">
                <a:latin typeface="Arial"/>
                <a:cs typeface="Arial"/>
              </a:rPr>
              <a:t>Oktober 2023 t/m februari 2024</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Samen met uw kind een school leren kennen en sfeer proeven</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Kijk op </a:t>
            </a:r>
            <a:r>
              <a:rPr lang="nl-NL" sz="4000" b="0" dirty="0">
                <a:latin typeface="Arial"/>
                <a:cs typeface="Arial"/>
                <a:hlinkClick r:id="rId4"/>
              </a:rPr>
              <a:t>www.koersvo.schoolprofielen.nl</a:t>
            </a:r>
            <a:r>
              <a:rPr lang="nl-NL" sz="4000" b="0" dirty="0">
                <a:latin typeface="Arial"/>
                <a:cs typeface="Arial"/>
              </a:rPr>
              <a:t> of op de website van de middelbare school</a:t>
            </a:r>
            <a:br>
              <a:rPr lang="nl-NL" sz="4000" b="0" dirty="0">
                <a:latin typeface="Arial" panose="020B0604020202020204" pitchFamily="34" charset="0"/>
                <a:cs typeface="Arial" panose="020B0604020202020204" pitchFamily="34" charset="0"/>
              </a:rPr>
            </a:br>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Let op: sommige scholen hebben een aparte selectieprocedure (enkele klassen van het Thorbecke College voor sport en dans en de HAVO/VWO voor muziek &amp; dans) of een vaardigheidstoets (bijv. tweetalig)</a:t>
            </a:r>
          </a:p>
          <a:p>
            <a:pPr algn="l"/>
            <a:endParaRPr lang="nl-NL" sz="4000" b="0" dirty="0">
              <a:latin typeface="Arial" panose="020B0604020202020204" pitchFamily="34" charset="0"/>
              <a:cs typeface="Arial" panose="020B0604020202020204" pitchFamily="34" charset="0"/>
            </a:endParaRPr>
          </a:p>
          <a:p>
            <a:pPr algn="l"/>
            <a:r>
              <a:rPr lang="nl-NL" sz="4000" b="0" dirty="0">
                <a:latin typeface="Arial"/>
                <a:cs typeface="Arial"/>
              </a:rPr>
              <a:t>Wilt u een persoonlijk gesprek? </a:t>
            </a:r>
            <a:br>
              <a:rPr lang="nl-NL" sz="4000" b="0" dirty="0">
                <a:latin typeface="Arial" panose="020B0604020202020204" pitchFamily="34" charset="0"/>
                <a:cs typeface="Arial" panose="020B0604020202020204" pitchFamily="34" charset="0"/>
              </a:rPr>
            </a:br>
            <a:r>
              <a:rPr lang="nl-NL" sz="4000" b="0" dirty="0">
                <a:latin typeface="Arial"/>
                <a:cs typeface="Arial"/>
              </a:rPr>
              <a:t>Maak hiervoor een afspraak op de middelbare school </a:t>
            </a:r>
            <a:endParaRPr lang="nl-NL" sz="4000" b="0" dirty="0">
              <a:latin typeface="Arial" panose="020B0604020202020204" pitchFamily="34" charset="0"/>
              <a:cs typeface="Arial" panose="020B0604020202020204" pitchFamily="34" charset="0"/>
            </a:endParaRPr>
          </a:p>
        </p:txBody>
      </p:sp>
      <p:pic>
        <p:nvPicPr>
          <p:cNvPr id="4" name="Afbeelding 3" descr="Afbeelding met clipart, illustratie, tekenfilm, kunst&#10;&#10;Automatisch gegenereerde beschrijving">
            <a:extLst>
              <a:ext uri="{FF2B5EF4-FFF2-40B4-BE49-F238E27FC236}">
                <a16:creationId xmlns:a16="http://schemas.microsoft.com/office/drawing/2014/main" id="{B7307108-3872-3BD4-AA57-6F6EE0C3B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48" y="5118934"/>
            <a:ext cx="6770643" cy="5258998"/>
          </a:xfrm>
          <a:prstGeom prst="rect">
            <a:avLst/>
          </a:prstGeom>
        </p:spPr>
      </p:pic>
    </p:spTree>
    <p:extLst>
      <p:ext uri="{BB962C8B-B14F-4D97-AF65-F5344CB8AC3E}">
        <p14:creationId xmlns:p14="http://schemas.microsoft.com/office/powerpoint/2010/main" val="109833313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dirty="0">
                <a:latin typeface="Arial Black" panose="020B0604020202020204" pitchFamily="34" charset="0"/>
                <a:cs typeface="Arial Black" panose="020B0604020202020204" pitchFamily="34" charset="0"/>
              </a:rPr>
              <a:t>Doorstroomtoets</a:t>
            </a:r>
            <a:endParaRPr sz="11000" dirty="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dirty="0">
                  <a:latin typeface="Arial" panose="020B0604020202020204" pitchFamily="34" charset="0"/>
                  <a:cs typeface="Arial" panose="020B0604020202020204" pitchFamily="34" charset="0"/>
                </a:rPr>
                <a:t>De OverstapRoute</a:t>
              </a:r>
            </a:p>
          </p:txBody>
        </p:sp>
      </p:grpSp>
      <p:sp>
        <p:nvSpPr>
          <p:cNvPr id="5" name="Tekstvak 4">
            <a:extLst>
              <a:ext uri="{FF2B5EF4-FFF2-40B4-BE49-F238E27FC236}">
                <a16:creationId xmlns:a16="http://schemas.microsoft.com/office/drawing/2014/main" id="{653C5EB8-A078-4A1E-B39C-A27D0B03037C}"/>
              </a:ext>
            </a:extLst>
          </p:cNvPr>
          <p:cNvSpPr txBox="1"/>
          <p:nvPr/>
        </p:nvSpPr>
        <p:spPr>
          <a:xfrm>
            <a:off x="9229679" y="4873489"/>
            <a:ext cx="11753395" cy="3703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nl-NL" sz="4400" dirty="0">
                <a:latin typeface="Arial"/>
                <a:cs typeface="Arial"/>
              </a:rPr>
              <a:t>Februari 2024</a:t>
            </a:r>
            <a:endParaRPr kumimoji="0" lang="nl-NL" sz="4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algn="l"/>
            <a:endParaRPr lang="nl-NL" sz="4000" dirty="0">
              <a:latin typeface="Arial" panose="020B0604020202020204" pitchFamily="34" charset="0"/>
              <a:cs typeface="Arial" panose="020B0604020202020204" pitchFamily="34" charset="0"/>
            </a:endParaRPr>
          </a:p>
          <a:p>
            <a:pPr algn="l"/>
            <a:r>
              <a:rPr kumimoji="0" lang="nl-NL" sz="4000" b="0" i="0" u="none" strike="noStrike" cap="none" spc="0" normalizeH="0" baseline="0" dirty="0">
                <a:ln>
                  <a:noFill/>
                </a:ln>
                <a:solidFill>
                  <a:srgbClr val="000000"/>
                </a:solidFill>
                <a:effectLst/>
                <a:uFillTx/>
                <a:latin typeface="Arial"/>
                <a:cs typeface="Arial"/>
                <a:sym typeface="Helvetica Neue"/>
              </a:rPr>
              <a:t>Groep 8 maakt de Doorstroomtoets</a:t>
            </a:r>
            <a:endParaRPr lang="nl-NL" sz="4000" b="0" i="0" u="none" strike="noStrike" cap="none" spc="0" normalizeH="0" baseline="0" dirty="0">
              <a:ln>
                <a:noFill/>
              </a:ln>
              <a:solidFill>
                <a:srgbClr val="000000"/>
              </a:solidFill>
              <a:effectLst/>
              <a:uFillTx/>
              <a:latin typeface="Arial"/>
              <a:cs typeface="Arial"/>
            </a:endParaRPr>
          </a:p>
          <a:p>
            <a:pPr algn="l"/>
            <a:endParaRPr lang="nl-NL" sz="4000" b="0" dirty="0">
              <a:latin typeface="Arial" panose="020B0604020202020204" pitchFamily="34" charset="0"/>
              <a:cs typeface="Arial" panose="020B0604020202020204" pitchFamily="34" charset="0"/>
            </a:endParaRPr>
          </a:p>
          <a:p>
            <a:pPr algn="l"/>
            <a:r>
              <a:rPr kumimoji="0" lang="nl-NL" sz="4000" b="0" i="0" u="none" strike="noStrike" cap="none" spc="0" normalizeH="0" baseline="0" dirty="0">
                <a:ln>
                  <a:noFill/>
                </a:ln>
                <a:solidFill>
                  <a:srgbClr val="000000"/>
                </a:solidFill>
                <a:effectLst/>
                <a:uFillTx/>
                <a:latin typeface="Arial"/>
                <a:cs typeface="Arial"/>
                <a:sym typeface="Helvetica Neue"/>
              </a:rPr>
              <a:t>Uitslag uiterlijk 15 maart</a:t>
            </a:r>
            <a:endParaRPr lang="nl-NL" sz="4000" b="0" i="0" u="none" strike="noStrike" cap="none" spc="0" normalizeH="0" baseline="0" dirty="0">
              <a:ln>
                <a:noFill/>
              </a:ln>
              <a:solidFill>
                <a:srgbClr val="000000"/>
              </a:solidFill>
              <a:effectLst/>
              <a:uFillTx/>
              <a:latin typeface="Arial"/>
              <a:cs typeface="Arial"/>
            </a:endParaRPr>
          </a:p>
          <a:p>
            <a:pPr algn="l"/>
            <a:endParaRPr lang="nl-NL" dirty="0"/>
          </a:p>
        </p:txBody>
      </p:sp>
      <p:pic>
        <p:nvPicPr>
          <p:cNvPr id="3" name="Afbeelding 2" descr="Afbeelding met schets, tekening, clipart, tekenfilm&#10;&#10;Automatisch gegenereerde beschrijving">
            <a:extLst>
              <a:ext uri="{FF2B5EF4-FFF2-40B4-BE49-F238E27FC236}">
                <a16:creationId xmlns:a16="http://schemas.microsoft.com/office/drawing/2014/main" id="{60039D83-03AE-5447-907B-9B247D13B1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9814" y="6566380"/>
            <a:ext cx="6175248" cy="3474720"/>
          </a:xfrm>
          <a:prstGeom prst="rect">
            <a:avLst/>
          </a:prstGeom>
        </p:spPr>
      </p:pic>
    </p:spTree>
    <p:extLst>
      <p:ext uri="{BB962C8B-B14F-4D97-AF65-F5344CB8AC3E}">
        <p14:creationId xmlns:p14="http://schemas.microsoft.com/office/powerpoint/2010/main" val="10850323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Opstellen schooladvies"/>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dirty="0">
                <a:latin typeface="Arial Black" panose="020B0604020202020204" pitchFamily="34" charset="0"/>
                <a:cs typeface="Arial Black" panose="020B0604020202020204" pitchFamily="34" charset="0"/>
              </a:rPr>
              <a:t>Schooladvies</a:t>
            </a:r>
            <a:endParaRPr sz="11000" dirty="0">
              <a:latin typeface="Arial Black" panose="020B0604020202020204" pitchFamily="34" charset="0"/>
              <a:cs typeface="Arial Black" panose="020B0604020202020204" pitchFamily="34" charset="0"/>
            </a:endParaRPr>
          </a:p>
        </p:txBody>
      </p:sp>
      <p:grpSp>
        <p:nvGrpSpPr>
          <p:cNvPr id="12" name="Groep 11">
            <a:extLst>
              <a:ext uri="{FF2B5EF4-FFF2-40B4-BE49-F238E27FC236}">
                <a16:creationId xmlns:a16="http://schemas.microsoft.com/office/drawing/2014/main" id="{4EFA1515-50FE-804E-A57D-7DFD4BF11BD5}"/>
              </a:ext>
            </a:extLst>
          </p:cNvPr>
          <p:cNvGrpSpPr/>
          <p:nvPr/>
        </p:nvGrpSpPr>
        <p:grpSpPr>
          <a:xfrm>
            <a:off x="0" y="12204948"/>
            <a:ext cx="24384000" cy="1663452"/>
            <a:chOff x="0" y="12204948"/>
            <a:chExt cx="24384000" cy="1663452"/>
          </a:xfrm>
        </p:grpSpPr>
        <p:grpSp>
          <p:nvGrpSpPr>
            <p:cNvPr id="13" name="Groep 12">
              <a:extLst>
                <a:ext uri="{FF2B5EF4-FFF2-40B4-BE49-F238E27FC236}">
                  <a16:creationId xmlns:a16="http://schemas.microsoft.com/office/drawing/2014/main" id="{CA8DA866-C71D-924A-A583-2D85FEA8A357}"/>
                </a:ext>
              </a:extLst>
            </p:cNvPr>
            <p:cNvGrpSpPr/>
            <p:nvPr/>
          </p:nvGrpSpPr>
          <p:grpSpPr>
            <a:xfrm>
              <a:off x="0" y="12204948"/>
              <a:ext cx="24384000" cy="1663452"/>
              <a:chOff x="0" y="12204948"/>
              <a:chExt cx="24384000" cy="1663452"/>
            </a:xfrm>
          </p:grpSpPr>
          <p:sp>
            <p:nvSpPr>
              <p:cNvPr id="15" name="Rechthoek 14">
                <a:extLst>
                  <a:ext uri="{FF2B5EF4-FFF2-40B4-BE49-F238E27FC236}">
                    <a16:creationId xmlns:a16="http://schemas.microsoft.com/office/drawing/2014/main" id="{92117DC8-6D08-F24B-9D94-167EF2EEF579}"/>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6" name="Afbeelding 15">
                <a:extLst>
                  <a:ext uri="{FF2B5EF4-FFF2-40B4-BE49-F238E27FC236}">
                    <a16:creationId xmlns:a16="http://schemas.microsoft.com/office/drawing/2014/main" id="{D3470CCE-7631-CA43-9C66-15300FFDC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4" name="De OverstapRoute">
              <a:extLst>
                <a:ext uri="{FF2B5EF4-FFF2-40B4-BE49-F238E27FC236}">
                  <a16:creationId xmlns:a16="http://schemas.microsoft.com/office/drawing/2014/main" id="{1C902BED-B5DD-0542-9CF2-F47460C18441}"/>
                </a:ext>
              </a:extLst>
            </p:cNvPr>
            <p:cNvSpPr txBox="1"/>
            <p:nvPr/>
          </p:nvSpPr>
          <p:spPr>
            <a:xfrm>
              <a:off x="1636526" y="12967485"/>
              <a:ext cx="3080972"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pic>
        <p:nvPicPr>
          <p:cNvPr id="2" name="Afbeelding 1">
            <a:extLst>
              <a:ext uri="{FF2B5EF4-FFF2-40B4-BE49-F238E27FC236}">
                <a16:creationId xmlns:a16="http://schemas.microsoft.com/office/drawing/2014/main" id="{4F2396D6-13C6-44BB-BB5F-93DBBA36A3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74532" y="5797486"/>
            <a:ext cx="6122793" cy="3255974"/>
          </a:xfrm>
          <a:prstGeom prst="rect">
            <a:avLst/>
          </a:prstGeom>
        </p:spPr>
      </p:pic>
      <p:sp>
        <p:nvSpPr>
          <p:cNvPr id="3" name="Tekstvak 2">
            <a:extLst>
              <a:ext uri="{FF2B5EF4-FFF2-40B4-BE49-F238E27FC236}">
                <a16:creationId xmlns:a16="http://schemas.microsoft.com/office/drawing/2014/main" id="{5F3C073A-7415-4113-86FD-1DBD6BA6B6DA}"/>
              </a:ext>
            </a:extLst>
          </p:cNvPr>
          <p:cNvSpPr txBox="1"/>
          <p:nvPr/>
        </p:nvSpPr>
        <p:spPr>
          <a:xfrm>
            <a:off x="1689099" y="2988364"/>
            <a:ext cx="14621820" cy="8874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nl-NL" sz="4400" b="1" i="0" u="none" strike="noStrike" cap="none" spc="0" normalizeH="0" baseline="0" dirty="0">
                <a:ln>
                  <a:noFill/>
                </a:ln>
                <a:solidFill>
                  <a:srgbClr val="000000"/>
                </a:solidFill>
                <a:effectLst/>
                <a:uFillTx/>
                <a:latin typeface="Arial"/>
                <a:cs typeface="Arial"/>
                <a:sym typeface="Helvetica Neue"/>
              </a:rPr>
              <a:t>Tussen 10 en 31 januari </a:t>
            </a:r>
            <a:r>
              <a:rPr lang="nl-NL" sz="4400" dirty="0">
                <a:latin typeface="Arial"/>
                <a:cs typeface="Arial"/>
              </a:rPr>
              <a:t>2024: voorlopig schooladvies</a:t>
            </a:r>
            <a:endParaRPr kumimoji="0" lang="nl-NL" sz="4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kumimoji="0" lang="nl-NL" sz="4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nl-NL" sz="4400" dirty="0">
                <a:latin typeface="Arial" panose="020B0604020202020204" pitchFamily="34" charset="0"/>
                <a:cs typeface="Arial" panose="020B0604020202020204" pitchFamily="34" charset="0"/>
              </a:rPr>
              <a:t>Doorstroomtoets: februari</a:t>
            </a:r>
          </a:p>
          <a:p>
            <a:pPr marL="0" marR="0" indent="0" algn="l" defTabSz="825500" rtl="0" fontAlgn="auto" latinLnBrk="0" hangingPunct="0">
              <a:lnSpc>
                <a:spcPct val="100000"/>
              </a:lnSpc>
              <a:spcBef>
                <a:spcPts val="0"/>
              </a:spcBef>
              <a:spcAft>
                <a:spcPts val="0"/>
              </a:spcAft>
              <a:buClrTx/>
              <a:buSzTx/>
              <a:buFontTx/>
              <a:buNone/>
              <a:tabLst/>
            </a:pPr>
            <a:endParaRPr kumimoji="0" lang="nl-NL" sz="4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kumimoji="0" lang="nl-NL" sz="44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Uiterlijk 24 maart: definitief schooladvies</a:t>
            </a:r>
          </a:p>
          <a:p>
            <a:pPr algn="l"/>
            <a:endParaRPr kumimoji="0" lang="nl-NL" sz="4000" b="0" i="0" u="none" strike="noStrike" cap="none" spc="0" normalizeH="0" baseline="0" dirty="0">
              <a:ln>
                <a:noFill/>
              </a:ln>
              <a:solidFill>
                <a:srgbClr val="000000"/>
              </a:solidFill>
              <a:effectLst/>
              <a:uFillTx/>
              <a:latin typeface="Arial"/>
              <a:cs typeface="Arial"/>
              <a:sym typeface="Helvetica Neue"/>
            </a:endParaRPr>
          </a:p>
          <a:p>
            <a:pPr algn="l"/>
            <a:r>
              <a:rPr kumimoji="0" lang="nl-NL" sz="4000" b="0" i="0" u="none" strike="noStrike" cap="none" spc="0" normalizeH="0" baseline="0" dirty="0">
                <a:ln>
                  <a:noFill/>
                </a:ln>
                <a:solidFill>
                  <a:srgbClr val="000000"/>
                </a:solidFill>
                <a:effectLst/>
                <a:uFillTx/>
                <a:latin typeface="Arial"/>
                <a:cs typeface="Arial"/>
                <a:sym typeface="Helvetica Neue"/>
              </a:rPr>
              <a:t>Een gesprek met u en uw kind op school</a:t>
            </a:r>
            <a:r>
              <a:rPr lang="nl-NL" sz="4000" b="0" dirty="0">
                <a:latin typeface="Arial"/>
                <a:cs typeface="Arial"/>
              </a:rPr>
              <a:t> </a:t>
            </a:r>
          </a:p>
          <a:p>
            <a:pPr marL="0" marR="0" indent="0" algn="l" defTabSz="825500" rtl="0" fontAlgn="auto" latinLnBrk="0" hangingPunct="0">
              <a:lnSpc>
                <a:spcPct val="100000"/>
              </a:lnSpc>
              <a:spcBef>
                <a:spcPts val="0"/>
              </a:spcBef>
              <a:spcAft>
                <a:spcPts val="0"/>
              </a:spcAft>
              <a:buClrTx/>
              <a:buSzTx/>
              <a:buFontTx/>
              <a:buNone/>
              <a:tabLst/>
            </a:pPr>
            <a:endParaRPr lang="nl-NL" sz="4000" b="0" dirty="0">
              <a:latin typeface="Arial" panose="020B0604020202020204" pitchFamily="34" charset="0"/>
              <a:cs typeface="Arial" panose="020B0604020202020204" pitchFamily="34" charset="0"/>
            </a:endParaRPr>
          </a:p>
          <a:p>
            <a:pPr algn="l"/>
            <a:r>
              <a:rPr kumimoji="0" lang="nl-NL" sz="4000" b="0" i="0" u="none" strike="noStrike" cap="none" spc="0" normalizeH="0" baseline="0" dirty="0">
                <a:ln>
                  <a:noFill/>
                </a:ln>
                <a:solidFill>
                  <a:srgbClr val="000000"/>
                </a:solidFill>
                <a:effectLst/>
                <a:uFillTx/>
                <a:latin typeface="Arial"/>
                <a:cs typeface="Arial"/>
                <a:sym typeface="Helvetica Neue"/>
              </a:rPr>
              <a:t>U krijgt:</a:t>
            </a:r>
            <a:r>
              <a:rPr lang="nl-NL" sz="4000" b="0" dirty="0">
                <a:latin typeface="Arial"/>
                <a:cs typeface="Arial"/>
              </a:rPr>
              <a:t> </a:t>
            </a:r>
            <a:endParaRPr lang="nl-NL" sz="4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a:cs typeface="Arial"/>
              </a:rPr>
              <a:t>een adviesformulier met unieke code om uw kind aan te melden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nl-NL" sz="4000" b="0" dirty="0">
                <a:latin typeface="Arial"/>
                <a:cs typeface="Arial"/>
              </a:rPr>
              <a:t>een voorkeurslijst met middelbare scholen die passen bij het advies</a:t>
            </a:r>
            <a:endParaRPr lang="nl-NL" sz="4000" dirty="0">
              <a:latin typeface="Arial"/>
              <a:cs typeface="Arial"/>
            </a:endParaRPr>
          </a:p>
          <a:p>
            <a:pPr marL="0" marR="0" indent="0" algn="ctr" defTabSz="825500" rtl="0" fontAlgn="auto" latinLnBrk="0" hangingPunct="0">
              <a:lnSpc>
                <a:spcPct val="100000"/>
              </a:lnSpc>
              <a:spcBef>
                <a:spcPts val="0"/>
              </a:spcBef>
              <a:spcAft>
                <a:spcPts val="0"/>
              </a:spcAft>
              <a:buClrTx/>
              <a:buSzTx/>
              <a:buFontTx/>
              <a:buNone/>
              <a:tabLst/>
            </a:pPr>
            <a:endParaRPr kumimoji="0" lang="nl-N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333968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Afbeelding" descr="Afbeelding"/>
          <p:cNvPicPr>
            <a:picLocks noChangeAspect="1"/>
          </p:cNvPicPr>
          <p:nvPr/>
        </p:nvPicPr>
        <p:blipFill>
          <a:blip r:embed="rId3"/>
          <a:stretch>
            <a:fillRect/>
          </a:stretch>
        </p:blipFill>
        <p:spPr>
          <a:xfrm>
            <a:off x="10082463" y="3537284"/>
            <a:ext cx="11756328" cy="8451329"/>
          </a:xfrm>
          <a:prstGeom prst="rect">
            <a:avLst/>
          </a:prstGeom>
          <a:ln w="12700">
            <a:miter lim="400000"/>
          </a:ln>
        </p:spPr>
      </p:pic>
      <p:sp>
        <p:nvSpPr>
          <p:cNvPr id="165" name="Exero is debisit upicam est"/>
          <p:cNvSpPr txBox="1">
            <a:spLocks noGrp="1"/>
          </p:cNvSpPr>
          <p:nvPr>
            <p:ph type="title"/>
          </p:nvPr>
        </p:nvSpPr>
        <p:spPr>
          <a:xfrm>
            <a:off x="1689100" y="360000"/>
            <a:ext cx="21005800" cy="2286000"/>
          </a:xfrm>
          <a:prstGeom prst="rect">
            <a:avLst/>
          </a:prstGeom>
        </p:spPr>
        <p:txBody>
          <a:bodyPr>
            <a:normAutofit/>
          </a:bodyPr>
          <a:lstStyle>
            <a:lvl1pPr>
              <a:defRPr sz="12100" b="1">
                <a:solidFill>
                  <a:srgbClr val="134395"/>
                </a:solidFill>
                <a:latin typeface="Calibri"/>
                <a:ea typeface="Calibri"/>
                <a:cs typeface="Calibri"/>
                <a:sym typeface="Calibri"/>
              </a:defRPr>
            </a:lvl1pPr>
          </a:lstStyle>
          <a:p>
            <a:r>
              <a:rPr lang="nl-NL" sz="11000">
                <a:latin typeface="Arial Black" panose="020B0604020202020204" pitchFamily="34" charset="0"/>
                <a:cs typeface="Arial Black" panose="020B0604020202020204" pitchFamily="34" charset="0"/>
              </a:rPr>
              <a:t>De aanmeldperiode</a:t>
            </a:r>
            <a:endParaRPr sz="11000">
              <a:latin typeface="Arial Black" panose="020B0604020202020204" pitchFamily="34" charset="0"/>
              <a:cs typeface="Arial Black" panose="020B0604020202020204" pitchFamily="34" charset="0"/>
            </a:endParaRPr>
          </a:p>
        </p:txBody>
      </p:sp>
      <p:sp>
        <p:nvSpPr>
          <p:cNvPr id="166" name="We gebruiken bij het opstellen van het schooladvies de vaardigheidsscores op de LVS-toetsen uit groep 6, 7 en 8…"/>
          <p:cNvSpPr txBox="1">
            <a:spLocks noGrp="1"/>
          </p:cNvSpPr>
          <p:nvPr>
            <p:ph type="body" sz="half" idx="1"/>
          </p:nvPr>
        </p:nvSpPr>
        <p:spPr>
          <a:xfrm>
            <a:off x="10915188" y="3809117"/>
            <a:ext cx="10708106" cy="7269091"/>
          </a:xfrm>
          <a:prstGeom prst="rect">
            <a:avLst/>
          </a:prstGeom>
        </p:spPr>
        <p:txBody>
          <a:bodyPr>
            <a:normAutofit lnSpcReduction="10000"/>
          </a:bodyPr>
          <a:lstStyle/>
          <a:p>
            <a:pPr marL="457200" indent="-457200" rtl="0" hangingPunct="0">
              <a:spcBef>
                <a:spcPts val="0"/>
              </a:spcBef>
              <a:buSzTx/>
              <a:buFont typeface="Arial" panose="020B0604020202020204" pitchFamily="34" charset="0"/>
              <a:buChar char="•"/>
              <a:defRPr/>
            </a:pPr>
            <a:r>
              <a:rPr lang="nl-NL" sz="4000" dirty="0">
                <a:latin typeface="Arial"/>
                <a:cs typeface="Arial"/>
              </a:rPr>
              <a:t>Voortgezet speciaal onderwijs cluster 3 (vso-3): </a:t>
            </a:r>
            <a:br>
              <a:rPr lang="nl-NL" sz="4000" dirty="0">
                <a:latin typeface="Arial"/>
                <a:cs typeface="Arial"/>
              </a:rPr>
            </a:br>
            <a:r>
              <a:rPr lang="nl-NL" sz="4000" dirty="0">
                <a:latin typeface="Arial"/>
                <a:cs typeface="Arial"/>
              </a:rPr>
              <a:t>- ZML/Tyltyl vanaf 10 januari</a:t>
            </a:r>
            <a:br>
              <a:rPr lang="nl-NL" sz="4000" dirty="0">
                <a:latin typeface="Arial"/>
                <a:cs typeface="Arial"/>
              </a:rPr>
            </a:br>
            <a:r>
              <a:rPr lang="nl-NL" sz="4000" dirty="0">
                <a:latin typeface="Arial"/>
                <a:cs typeface="Arial"/>
              </a:rPr>
              <a:t>- Mytyl/Recon College vanaf 18 maart</a:t>
            </a:r>
            <a:br>
              <a:rPr lang="nl-NL" sz="4000" dirty="0">
                <a:latin typeface="Arial"/>
                <a:cs typeface="Arial"/>
              </a:rPr>
            </a:br>
            <a:endParaRPr lang="nl-NL" sz="4000" dirty="0">
              <a:latin typeface="Arial"/>
              <a:cs typeface="Arial"/>
            </a:endParaRPr>
          </a:p>
          <a:p>
            <a:pPr marL="457200" indent="-457200" rtl="0" hangingPunct="0">
              <a:spcBef>
                <a:spcPts val="0"/>
              </a:spcBef>
              <a:buSzTx/>
              <a:buFont typeface="Arial" panose="020B0604020202020204" pitchFamily="34" charset="0"/>
              <a:buChar char="•"/>
              <a:defRPr/>
            </a:pPr>
            <a:r>
              <a:rPr lang="nl-NL" sz="4000" u="sng" dirty="0">
                <a:latin typeface="Arial"/>
                <a:cs typeface="Arial"/>
              </a:rPr>
              <a:t>Regulier</a:t>
            </a:r>
            <a:r>
              <a:rPr lang="nl-NL" sz="4000" dirty="0">
                <a:latin typeface="Arial"/>
                <a:cs typeface="Arial"/>
              </a:rPr>
              <a:t> praktijkonderwijs, </a:t>
            </a:r>
            <a:r>
              <a:rPr kumimoji="0" lang="nl-NL" sz="4000" b="0" i="0" u="none" strike="noStrike" kern="0" cap="none" spc="0" normalizeH="0" baseline="0" noProof="0" dirty="0">
                <a:ln>
                  <a:noFill/>
                </a:ln>
                <a:solidFill>
                  <a:srgbClr val="000000"/>
                </a:solidFill>
                <a:effectLst/>
                <a:uLnTx/>
                <a:uFillTx/>
                <a:latin typeface="Arial"/>
                <a:cs typeface="Arial"/>
                <a:sym typeface="Helvetica Neue"/>
              </a:rPr>
              <a:t>vmbo (incl. lwoo), havo, vwo, gymnasium </a:t>
            </a:r>
            <a:r>
              <a:rPr kumimoji="0" lang="nl-NL" sz="4000" b="0" i="0" u="sng" strike="noStrike" kern="0" cap="none" spc="0" normalizeH="0" baseline="0" noProof="0" dirty="0">
                <a:ln>
                  <a:noFill/>
                </a:ln>
                <a:solidFill>
                  <a:srgbClr val="000000"/>
                </a:solidFill>
                <a:effectLst/>
                <a:uLnTx/>
                <a:uFillTx/>
                <a:latin typeface="Arial"/>
                <a:cs typeface="Arial"/>
                <a:sym typeface="Helvetica Neue"/>
              </a:rPr>
              <a:t>én vso-4 (alle niveaus)</a:t>
            </a:r>
            <a:r>
              <a:rPr kumimoji="0" lang="nl-NL" sz="4000" b="0" i="0" strike="noStrike" kern="0" cap="none" spc="0" normalizeH="0" baseline="0" noProof="0" dirty="0">
                <a:ln>
                  <a:noFill/>
                </a:ln>
                <a:solidFill>
                  <a:srgbClr val="000000"/>
                </a:solidFill>
                <a:effectLst/>
                <a:uLnTx/>
                <a:uFillTx/>
                <a:latin typeface="Arial"/>
                <a:cs typeface="Arial"/>
                <a:sym typeface="Helvetica Neue"/>
              </a:rPr>
              <a:t>:</a:t>
            </a:r>
            <a:endParaRPr kumimoji="0" lang="nl-NL" sz="4000" b="0" i="0" u="sng" strike="noStrike" kern="0" cap="none" spc="0" normalizeH="0" baseline="0" noProof="0" dirty="0">
              <a:ln>
                <a:noFill/>
              </a:ln>
              <a:solidFill>
                <a:srgbClr val="000000"/>
              </a:solidFill>
              <a:effectLst/>
              <a:uLnTx/>
              <a:uFillTx/>
              <a:latin typeface="Arial"/>
              <a:cs typeface="Arial"/>
              <a:sym typeface="Helvetica Neue"/>
            </a:endParaRPr>
          </a:p>
          <a:p>
            <a:pPr marL="0" indent="0" rtl="0" hangingPunct="0">
              <a:spcBef>
                <a:spcPts val="0"/>
              </a:spcBef>
              <a:buSzTx/>
              <a:buNone/>
              <a:defRPr/>
            </a:pPr>
            <a:r>
              <a:rPr kumimoji="0" lang="nl-NL" sz="4000" b="0" i="0" u="none" strike="noStrike" kern="0" cap="none" spc="0" normalizeH="0" baseline="0" noProof="0" dirty="0">
                <a:ln>
                  <a:noFill/>
                </a:ln>
                <a:solidFill>
                  <a:srgbClr val="000000"/>
                </a:solidFill>
                <a:effectLst/>
                <a:uLnTx/>
                <a:uFillTx/>
                <a:latin typeface="Arial"/>
                <a:cs typeface="Arial"/>
                <a:sym typeface="Helvetica Neue"/>
              </a:rPr>
              <a:t>   18 maart t/m 1 april</a:t>
            </a:r>
            <a:r>
              <a:rPr lang="nl-NL" sz="4000" dirty="0">
                <a:latin typeface="Arial"/>
                <a:cs typeface="Arial"/>
              </a:rPr>
              <a:t> </a:t>
            </a:r>
          </a:p>
          <a:p>
            <a:pPr marL="0" indent="0" rtl="0" hangingPunct="0">
              <a:spcBef>
                <a:spcPts val="0"/>
              </a:spcBef>
              <a:buSzTx/>
              <a:buNone/>
              <a:defRPr/>
            </a:pPr>
            <a:endParaRPr lang="nl-NL" sz="4000" b="1" dirty="0">
              <a:latin typeface="Arial" panose="020B0604020202020204" pitchFamily="34" charset="0"/>
              <a:cs typeface="Arial" panose="020B0604020202020204" pitchFamily="34" charset="0"/>
            </a:endParaRPr>
          </a:p>
          <a:p>
            <a:pPr marL="457200" marR="0" lvl="0" indent="-457200" algn="l" defTabSz="8255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4000" b="1" i="0" u="none" strike="noStrike" kern="0" cap="none" spc="0" normalizeH="0" baseline="0" noProof="0" dirty="0">
                <a:ln>
                  <a:noFill/>
                </a:ln>
                <a:solidFill>
                  <a:srgbClr val="000000"/>
                </a:solidFill>
                <a:effectLst/>
                <a:uLnTx/>
                <a:uFillTx/>
                <a:latin typeface="Arial"/>
                <a:cs typeface="Arial"/>
                <a:sym typeface="Helvetica Neue"/>
              </a:rPr>
              <a:t>Voor iedereen:</a:t>
            </a:r>
            <a:r>
              <a:rPr lang="nl-NL" sz="4000" b="1" dirty="0">
                <a:latin typeface="Arial"/>
                <a:cs typeface="Arial"/>
              </a:rPr>
              <a:t> </a:t>
            </a:r>
            <a:endParaRPr lang="nl-NL" sz="40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indent="0" rtl="0" hangingPunct="0">
              <a:spcBef>
                <a:spcPts val="0"/>
              </a:spcBef>
              <a:buSzTx/>
              <a:buNone/>
              <a:defRPr/>
            </a:pPr>
            <a:r>
              <a:rPr lang="nl-NL" sz="4000" b="1" dirty="0">
                <a:latin typeface="Arial"/>
                <a:cs typeface="Arial"/>
              </a:rPr>
              <a:t>   </a:t>
            </a:r>
            <a:r>
              <a:rPr kumimoji="0" lang="nl-NL" sz="4000" b="1" i="0" u="none" strike="noStrike" kern="0" cap="none" spc="0" normalizeH="0" baseline="0" noProof="0" dirty="0">
                <a:ln>
                  <a:noFill/>
                </a:ln>
                <a:solidFill>
                  <a:srgbClr val="000000"/>
                </a:solidFill>
                <a:effectLst/>
                <a:uLnTx/>
                <a:uFillTx/>
                <a:latin typeface="Arial"/>
                <a:cs typeface="Arial"/>
                <a:sym typeface="Helvetica Neue"/>
              </a:rPr>
              <a:t>uiterlijk </a:t>
            </a:r>
            <a:r>
              <a:rPr lang="nl-NL" sz="4000" b="1" dirty="0">
                <a:latin typeface="Arial"/>
                <a:cs typeface="Arial"/>
              </a:rPr>
              <a:t>1 april 2024 aanmelden</a:t>
            </a:r>
            <a:r>
              <a:rPr kumimoji="0" lang="nl-NL" sz="4000" b="1" i="0" u="none" strike="noStrike" kern="0" cap="none" spc="0" normalizeH="0" baseline="0" noProof="0" dirty="0">
                <a:ln>
                  <a:noFill/>
                </a:ln>
                <a:solidFill>
                  <a:srgbClr val="000000"/>
                </a:solidFill>
                <a:effectLst/>
                <a:uLnTx/>
                <a:uFillTx/>
                <a:latin typeface="Arial"/>
                <a:cs typeface="Arial"/>
                <a:sym typeface="Helvetica Neue"/>
              </a:rPr>
              <a:t>!</a:t>
            </a:r>
            <a:endParaRPr lang="nl-NL" sz="4000" b="1" i="0" u="none" strike="noStrike" kern="0" cap="none" spc="0" normalizeH="0" baseline="0" noProof="0" dirty="0">
              <a:ln>
                <a:noFill/>
              </a:ln>
              <a:solidFill>
                <a:srgbClr val="000000"/>
              </a:solidFill>
              <a:effectLst/>
              <a:uLnTx/>
              <a:uFillTx/>
              <a:latin typeface="Arial"/>
              <a:cs typeface="Arial"/>
            </a:endParaRPr>
          </a:p>
        </p:txBody>
      </p:sp>
      <p:sp>
        <p:nvSpPr>
          <p:cNvPr id="170" name="Uatatur andestio. Explige nimoditibus nos ea simin cus eiureium ratis perum lacillam sed eiundis id esequi omnitis sin nest, sapelitium anduciumqui rem. Int archilis et magnam quis eium nam, sinulpa peditiis dolores exero is debisit, cuscus ipsapie ntiae. Ucipsam,"/>
          <p:cNvSpPr txBox="1"/>
          <p:nvPr/>
        </p:nvSpPr>
        <p:spPr>
          <a:xfrm>
            <a:off x="1481629" y="3204257"/>
            <a:ext cx="10260220" cy="608828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50800" tIns="50800" rIns="50800" bIns="50800"/>
          <a:lstStyle>
            <a:lvl1pPr algn="l">
              <a:defRPr sz="3900" b="0">
                <a:latin typeface="Calibri"/>
                <a:ea typeface="Calibri"/>
                <a:cs typeface="Calibri"/>
                <a:sym typeface="Calibri"/>
              </a:defRPr>
            </a:lvl1pPr>
          </a:lstStyle>
          <a:p>
            <a:endParaRPr lang="nl-NL" sz="3700">
              <a:latin typeface="Arial" panose="020B0604020202020204" pitchFamily="34" charset="0"/>
              <a:cs typeface="Arial" panose="020B0604020202020204" pitchFamily="34" charset="0"/>
            </a:endParaRPr>
          </a:p>
        </p:txBody>
      </p:sp>
      <p:grpSp>
        <p:nvGrpSpPr>
          <p:cNvPr id="13" name="Groep 12">
            <a:extLst>
              <a:ext uri="{FF2B5EF4-FFF2-40B4-BE49-F238E27FC236}">
                <a16:creationId xmlns:a16="http://schemas.microsoft.com/office/drawing/2014/main" id="{198F78E8-6577-7D48-9B26-D26CFA0C9517}"/>
              </a:ext>
            </a:extLst>
          </p:cNvPr>
          <p:cNvGrpSpPr/>
          <p:nvPr/>
        </p:nvGrpSpPr>
        <p:grpSpPr>
          <a:xfrm>
            <a:off x="0" y="12204948"/>
            <a:ext cx="24384000" cy="1663452"/>
            <a:chOff x="0" y="12204948"/>
            <a:chExt cx="24384000" cy="1663452"/>
          </a:xfrm>
        </p:grpSpPr>
        <p:grpSp>
          <p:nvGrpSpPr>
            <p:cNvPr id="14" name="Groep 13">
              <a:extLst>
                <a:ext uri="{FF2B5EF4-FFF2-40B4-BE49-F238E27FC236}">
                  <a16:creationId xmlns:a16="http://schemas.microsoft.com/office/drawing/2014/main" id="{19980B61-848D-2441-B5F1-D5741BFCC9F0}"/>
                </a:ext>
              </a:extLst>
            </p:cNvPr>
            <p:cNvGrpSpPr/>
            <p:nvPr/>
          </p:nvGrpSpPr>
          <p:grpSpPr>
            <a:xfrm>
              <a:off x="0" y="12204948"/>
              <a:ext cx="24384000" cy="1663452"/>
              <a:chOff x="0" y="12204948"/>
              <a:chExt cx="24384000" cy="1663452"/>
            </a:xfrm>
          </p:grpSpPr>
          <p:sp>
            <p:nvSpPr>
              <p:cNvPr id="16" name="Rechthoek 15">
                <a:extLst>
                  <a:ext uri="{FF2B5EF4-FFF2-40B4-BE49-F238E27FC236}">
                    <a16:creationId xmlns:a16="http://schemas.microsoft.com/office/drawing/2014/main" id="{B6972AF3-CF5E-794C-B609-C5CC15F7953D}"/>
                  </a:ext>
                </a:extLst>
              </p:cNvPr>
              <p:cNvSpPr/>
              <p:nvPr/>
            </p:nvSpPr>
            <p:spPr>
              <a:xfrm>
                <a:off x="0" y="12801600"/>
                <a:ext cx="24384000" cy="1066800"/>
              </a:xfrm>
              <a:prstGeom prst="rect">
                <a:avLst/>
              </a:prstGeom>
              <a:solidFill>
                <a:srgbClr val="2F4C8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l-NL"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7" name="Afbeelding 16">
                <a:extLst>
                  <a:ext uri="{FF2B5EF4-FFF2-40B4-BE49-F238E27FC236}">
                    <a16:creationId xmlns:a16="http://schemas.microsoft.com/office/drawing/2014/main" id="{363896CB-F837-8E4F-9FC0-FD98CD9EF4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38791" y="12204948"/>
                <a:ext cx="1308249" cy="1308249"/>
              </a:xfrm>
              <a:prstGeom prst="rect">
                <a:avLst/>
              </a:prstGeom>
            </p:spPr>
          </p:pic>
        </p:grpSp>
        <p:sp>
          <p:nvSpPr>
            <p:cNvPr id="15" name="De OverstapRoute">
              <a:extLst>
                <a:ext uri="{FF2B5EF4-FFF2-40B4-BE49-F238E27FC236}">
                  <a16:creationId xmlns:a16="http://schemas.microsoft.com/office/drawing/2014/main" id="{7827F2E3-54D7-524A-96B5-F0F236B378F3}"/>
                </a:ext>
              </a:extLst>
            </p:cNvPr>
            <p:cNvSpPr txBox="1"/>
            <p:nvPr/>
          </p:nvSpPr>
          <p:spPr>
            <a:xfrm>
              <a:off x="1636526" y="12967485"/>
              <a:ext cx="3080972" cy="53347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50800" tIns="50800" rIns="50800" bIns="50800" anchor="ctr">
              <a:spAutoFit/>
            </a:bodyPr>
            <a:lstStyle>
              <a:lvl1pPr algn="l">
                <a:defRPr b="0">
                  <a:solidFill>
                    <a:srgbClr val="FFFFFF"/>
                  </a:solidFill>
                  <a:latin typeface="Calibri"/>
                  <a:ea typeface="Calibri"/>
                  <a:cs typeface="Calibri"/>
                  <a:sym typeface="Calibri"/>
                </a:defRPr>
              </a:lvl1pPr>
            </a:lstStyle>
            <a:p>
              <a:r>
                <a:rPr sz="2800">
                  <a:latin typeface="Arial" panose="020B0604020202020204" pitchFamily="34" charset="0"/>
                  <a:cs typeface="Arial" panose="020B0604020202020204" pitchFamily="34" charset="0"/>
                </a:rPr>
                <a:t>De </a:t>
              </a:r>
              <a:r>
                <a:rPr sz="2800" err="1">
                  <a:latin typeface="Arial" panose="020B0604020202020204" pitchFamily="34" charset="0"/>
                  <a:cs typeface="Arial" panose="020B0604020202020204" pitchFamily="34" charset="0"/>
                </a:rPr>
                <a:t>OverstapRoute</a:t>
              </a:r>
              <a:endParaRPr sz="2800">
                <a:latin typeface="Arial" panose="020B0604020202020204" pitchFamily="34" charset="0"/>
                <a:cs typeface="Arial" panose="020B0604020202020204" pitchFamily="34" charset="0"/>
              </a:endParaRPr>
            </a:p>
          </p:txBody>
        </p:sp>
      </p:grpSp>
      <p:sp>
        <p:nvSpPr>
          <p:cNvPr id="12" name="Tekstvak 11">
            <a:extLst>
              <a:ext uri="{FF2B5EF4-FFF2-40B4-BE49-F238E27FC236}">
                <a16:creationId xmlns:a16="http://schemas.microsoft.com/office/drawing/2014/main" id="{5D9FEA20-97A9-4AE7-80A8-325CFEE09E89}"/>
              </a:ext>
            </a:extLst>
          </p:cNvPr>
          <p:cNvSpPr txBox="1"/>
          <p:nvPr/>
        </p:nvSpPr>
        <p:spPr>
          <a:xfrm>
            <a:off x="1998784" y="4728234"/>
            <a:ext cx="6800146" cy="2123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nl-NL"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Meld uw kind aan op de middelbare school van uw </a:t>
            </a:r>
            <a:r>
              <a:rPr kumimoji="0" lang="nl-NL" sz="4400" b="1" i="0" u="sng"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eerste</a:t>
            </a:r>
            <a:r>
              <a:rPr kumimoji="0" lang="nl-NL" sz="4400" b="1"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Neue"/>
              </a:rPr>
              <a:t> keuze</a:t>
            </a:r>
          </a:p>
        </p:txBody>
      </p:sp>
      <p:pic>
        <p:nvPicPr>
          <p:cNvPr id="3" name="Afbeelding 2" descr="Afbeelding met clipart, tekenfilm, kunst&#10;&#10;Automatisch gegenereerde beschrijving">
            <a:extLst>
              <a:ext uri="{FF2B5EF4-FFF2-40B4-BE49-F238E27FC236}">
                <a16:creationId xmlns:a16="http://schemas.microsoft.com/office/drawing/2014/main" id="{C3540394-4E7D-301F-C7C4-CE88B492A2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1101" y="7565697"/>
            <a:ext cx="7075512" cy="3785462"/>
          </a:xfrm>
          <a:prstGeom prst="rect">
            <a:avLst/>
          </a:prstGeom>
        </p:spPr>
      </p:pic>
    </p:spTree>
    <p:extLst>
      <p:ext uri="{BB962C8B-B14F-4D97-AF65-F5344CB8AC3E}">
        <p14:creationId xmlns:p14="http://schemas.microsoft.com/office/powerpoint/2010/main" val="2650220002"/>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211EED094EB8429815E168C137AFE2" ma:contentTypeVersion="16" ma:contentTypeDescription="Een nieuw document maken." ma:contentTypeScope="" ma:versionID="a58f6e54d9fa26383981c79aaa349c6f">
  <xsd:schema xmlns:xsd="http://www.w3.org/2001/XMLSchema" xmlns:xs="http://www.w3.org/2001/XMLSchema" xmlns:p="http://schemas.microsoft.com/office/2006/metadata/properties" xmlns:ns2="56d3b050-9ab5-42f2-8002-0acd564e650a" xmlns:ns3="a779d74c-6b42-4428-a044-5e3bf6a4dd20" targetNamespace="http://schemas.microsoft.com/office/2006/metadata/properties" ma:root="true" ma:fieldsID="e91592b77b843bc0c529c61c83157de4" ns2:_="" ns3:_="">
    <xsd:import namespace="56d3b050-9ab5-42f2-8002-0acd564e650a"/>
    <xsd:import namespace="a779d74c-6b42-4428-a044-5e3bf6a4dd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d3b050-9ab5-42f2-8002-0acd564e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fbded78c-3409-4786-b7bd-bc3f223193a1"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79d74c-6b42-4428-a044-5e3bf6a4dd2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099215a6-94a6-49a2-b4d3-83d629f82f97}" ma:internalName="TaxCatchAll" ma:showField="CatchAllData" ma:web="a779d74c-6b42-4428-a044-5e3bf6a4dd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6d3b050-9ab5-42f2-8002-0acd564e650a">
      <Terms xmlns="http://schemas.microsoft.com/office/infopath/2007/PartnerControls"/>
    </lcf76f155ced4ddcb4097134ff3c332f>
    <TaxCatchAll xmlns="a779d74c-6b42-4428-a044-5e3bf6a4dd20" xsi:nil="true"/>
    <SharedWithUsers xmlns="a779d74c-6b42-4428-a044-5e3bf6a4dd20">
      <UserInfo>
        <DisplayName>Catharina Leeuwis</DisplayName>
        <AccountId>2708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88050D-165A-49C0-9D3E-5228B0BC8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d3b050-9ab5-42f2-8002-0acd564e650a"/>
    <ds:schemaRef ds:uri="a779d74c-6b42-4428-a044-5e3bf6a4dd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2C88A7-6279-472A-95EB-8D453186D5F8}">
  <ds:schemaRefs>
    <ds:schemaRef ds:uri="http://schemas.microsoft.com/office/2006/metadata/properties"/>
    <ds:schemaRef ds:uri="http://schemas.microsoft.com/office/infopath/2007/PartnerControls"/>
    <ds:schemaRef ds:uri="56d3b050-9ab5-42f2-8002-0acd564e650a"/>
    <ds:schemaRef ds:uri="a779d74c-6b42-4428-a044-5e3bf6a4dd20"/>
  </ds:schemaRefs>
</ds:datastoreItem>
</file>

<file path=customXml/itemProps3.xml><?xml version="1.0" encoding="utf-8"?>
<ds:datastoreItem xmlns:ds="http://schemas.openxmlformats.org/officeDocument/2006/customXml" ds:itemID="{2651C864-0204-48F7-9038-F07135AC6A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392</TotalTime>
  <Words>3491</Words>
  <Application>Microsoft Office PowerPoint</Application>
  <PresentationFormat>Aangepast</PresentationFormat>
  <Paragraphs>260</Paragraphs>
  <Slides>19</Slides>
  <Notes>16</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Arial</vt:lpstr>
      <vt:lpstr>Arial Black</vt:lpstr>
      <vt:lpstr>Calibri</vt:lpstr>
      <vt:lpstr>Helvetica Neue</vt:lpstr>
      <vt:lpstr>Helvetica Neue Light</vt:lpstr>
      <vt:lpstr>Helvetica Neue Medium</vt:lpstr>
      <vt:lpstr>Wingdings</vt:lpstr>
      <vt:lpstr>White</vt:lpstr>
      <vt:lpstr>Deze dia niet vertonen!  Deze PowerPoint kunt u gebruiken bij de voorlichting aan ouders over de overgang van po naar vo. De stappen door het jaar heen worden toegelicht. Op elke dia staat de korte tekst, in de notities daaronder staat een toelichting voor degene die presenteert (wilt u dit uitdraaien, kies dan bij afdrukken voor ‘Notitiepagina’s’ afdrukken).   U kunt de presentatie zelf uitbreiden met bijvoorbeeld informatie over een scholenmarkt bij u in de buurt, of lesmiddagen die u met groep 8 volgt bij een middelbare school in de omgeving, etc.   Waar in de presentatie staat ‘wij’, wordt u als basisschool bedoeld.  U kunt ouders die meer willen weten ook wijzen op de hele tekst van De OverstapRoute.  De OverstapRoute en de OverstapRouteKaart met toelichting voor ouders kunnen worden gedownload vanaf www.deoverstaproute.nl -&gt; voor scholen.    Tip: zorg dat u zelf goed op de hoogte bent van de OverstapRoute en de mogelijkheden in het voortgezet onderwijs, zodat u in staat bent vragen van ouders te beantwoorden.  Verzoek: Deel de ansichtkaart met De OverstapRoute uit aan ouders. Voor de overstap naar praktijkonderwijs, vso-3 en vso-4 is aanvullende informatie voor ouders beschikbaar op de website van De OverstapRoute!  N.B. Voor de overstap naar het vso verwijzen we naar hoofdstuk 7 in De OverstapRoute. De scholenmarkt voor het vso is op 22 november 2023. </vt:lpstr>
      <vt:lpstr>PowerPoint-presentatie</vt:lpstr>
      <vt:lpstr>Deze presentatie</vt:lpstr>
      <vt:lpstr>PowerPoint-presentatie</vt:lpstr>
      <vt:lpstr>Preadvies </vt:lpstr>
      <vt:lpstr>Bezoek open dagen</vt:lpstr>
      <vt:lpstr>Doorstroomtoets</vt:lpstr>
      <vt:lpstr>Schooladvies</vt:lpstr>
      <vt:lpstr>De aanmeldperiode</vt:lpstr>
      <vt:lpstr>Aanmelden bij praktijkonderwijs</vt:lpstr>
      <vt:lpstr>Aanmelden bij  voortgezet speciaal onderwijs</vt:lpstr>
      <vt:lpstr>Aanmelden bij regulier vo en vso-4 praktijkonderwijs t/m gymnasium</vt:lpstr>
      <vt:lpstr>De aanmelding</vt:lpstr>
      <vt:lpstr>De aanmeldperiode</vt:lpstr>
      <vt:lpstr>Plaatsing op een middelbare school</vt:lpstr>
      <vt:lpstr>Centrale loting</vt:lpstr>
      <vt:lpstr>Welke scholen doen mee?</vt:lpstr>
      <vt:lpstr>Vragen?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Fransen, Nathalie</dc:creator>
  <cp:lastModifiedBy>Catharina Leeuwis</cp:lastModifiedBy>
  <cp:revision>97</cp:revision>
  <dcterms:modified xsi:type="dcterms:W3CDTF">2023-07-05T13:08:52Z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0x010100A2211EED094EB8429815E168C137AFE2</vt:lpwstr>
  </property>
  <property fmtid="{D5CDD505-2E9C-101B-9397-08002B2CF9AE}" pid="3" name="MediaServiceImageTags">
    <vt:lpwstr/>
  </property>
</Properties>
</file>